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Slab"/>
      <p:regular r:id="rId39"/>
      <p:bold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74A7A7-2A0E-4B7D-8944-746227386DE1}">
  <a:tblStyle styleId="{E474A7A7-2A0E-4B7D-8944-746227386D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bold.fntdata"/><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Slab-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verse.org/image/d3527e4e-fb1a-42d4-bae7-e1eb2d594cc6?q=password&amp;p=5"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7719bca2-1151-4e84-9d21-8e0a7db485cb"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verse.org/image/5421cd9d-1e61-4baa-9467-46003c2e7529?q=authentification&amp;p=9"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verse.org/image/a98db76e-8553-4e24-b1f3-21a035433429?q=homeoffice&amp;p=5"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lianz-fuer-cybersicherheit.de/Webs/ACS/DE/Informationen-und-Empfehlungen/Empfehlungen-nach-Angriffszielen/Unternehmen-allgemein/IT-Notfallkarte/IT-Notfallkarte/it-notfallkarte_node.html" TargetMode="External"/><Relationship Id="rId3" Type="http://schemas.openxmlformats.org/officeDocument/2006/relationships/hyperlink" Target="https://www.allianz-fuer-cybersicherheit.de/Webs/ACS/DE/Informationen-und-Empfehlungen/Empfehlungen-nach-Angriffszielen/Unternehmen-allgemein/IT-Notfallkarte/IT-Notfallkarte/it-notfallkarte_node.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mmunaler-notbetrieb.d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046532c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2046532c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Teilnehmenden sollen diskutieren, wie Passwortsicherheit aktuell in ihren Behörden behandelt wird. Hierfür sollen die in den Behörden genutzten Richtlinien besprochen werden und es sollen Beispiele für Probleme mit gestohlenen </a:t>
            </a:r>
            <a:r>
              <a:rPr lang="de"/>
              <a:t>Passwörtern</a:t>
            </a:r>
            <a:r>
              <a:rPr lang="de"/>
              <a:t> Behörden behandelt werden,</a:t>
            </a:r>
            <a:endParaRPr/>
          </a:p>
          <a:p>
            <a:pPr indent="0" lvl="0" marL="0" rtl="0" algn="l">
              <a:lnSpc>
                <a:spcPct val="115000"/>
              </a:lnSpc>
              <a:spcBef>
                <a:spcPts val="1200"/>
              </a:spcBef>
              <a:spcAft>
                <a:spcPts val="1200"/>
              </a:spcAft>
              <a:buNone/>
            </a:pPr>
            <a:r>
              <a:rPr i="1" lang="de"/>
              <a:t>Bild von </a:t>
            </a:r>
            <a:r>
              <a:rPr i="1" lang="de" u="sng">
                <a:solidFill>
                  <a:schemeClr val="hlink"/>
                </a:solidFill>
                <a:hlinkClick r:id="rId2"/>
              </a:rPr>
              <a:t>https://openverse.org/image/d3527e4e-fb1a-42d4-bae7-e1eb2d594cc6?q=password&amp;p=5</a:t>
            </a:r>
            <a:r>
              <a:rPr i="1" lang="de"/>
              <a:t> CC 2.0 Lizenz</a:t>
            </a:r>
            <a:endParaRPr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046532c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046532c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Hier werden die Satzmethode und die Methode Wortkombination vorgestellt. </a:t>
            </a:r>
            <a:endParaRPr/>
          </a:p>
          <a:p>
            <a:pPr indent="0" lvl="0" marL="0" rtl="0" algn="l">
              <a:lnSpc>
                <a:spcPct val="115000"/>
              </a:lnSpc>
              <a:spcBef>
                <a:spcPts val="1200"/>
              </a:spcBef>
              <a:spcAft>
                <a:spcPts val="1200"/>
              </a:spcAft>
              <a:buNone/>
            </a:pPr>
            <a:r>
              <a:rPr lang="de"/>
              <a:t>Die Schulungsteilnehmenden können dann mit diesen Methoden eigene sichere Passwörter erstellen. Durch das interaktive Erstellen der Passwörter können die Methoden effektiver gelernt werden.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046532cf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046532c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An dieser Stelle wird ein kurzes Quiz durchgeführt, indem das zuvor </a:t>
            </a:r>
            <a:r>
              <a:rPr lang="de"/>
              <a:t>erworbene</a:t>
            </a:r>
            <a:r>
              <a:rPr lang="de"/>
              <a:t> Wissen getestet wird, indem Passwörter als sicher oder unsicher bewertet werden.</a:t>
            </a:r>
            <a:endParaRPr/>
          </a:p>
          <a:p>
            <a:pPr indent="0" lvl="0" marL="0" rtl="0" algn="l">
              <a:lnSpc>
                <a:spcPct val="115000"/>
              </a:lnSpc>
              <a:spcBef>
                <a:spcPts val="1200"/>
              </a:spcBef>
              <a:spcAft>
                <a:spcPts val="0"/>
              </a:spcAft>
              <a:buNone/>
            </a:pPr>
            <a:r>
              <a:rPr lang="de" u="sng">
                <a:solidFill>
                  <a:schemeClr val="hlink"/>
                </a:solidFill>
                <a:hlinkClick r:id="rId2"/>
              </a:rPr>
              <a:t>https://create.kahoot.it/details/7719bca2-1151-4e84-9d21-8e0a7db485cb</a:t>
            </a:r>
            <a:endParaRPr/>
          </a:p>
          <a:p>
            <a:pPr indent="0" lvl="0" marL="0" rtl="0" algn="l">
              <a:lnSpc>
                <a:spcPct val="115000"/>
              </a:lnSpc>
              <a:spcBef>
                <a:spcPts val="1200"/>
              </a:spcBef>
              <a:spcAft>
                <a:spcPts val="0"/>
              </a:spcAft>
              <a:buNone/>
            </a:pPr>
            <a:r>
              <a:rPr lang="de"/>
              <a:t>(je nach bereit in der Schulung </a:t>
            </a:r>
            <a:r>
              <a:rPr lang="de"/>
              <a:t>vergangenen</a:t>
            </a:r>
            <a:r>
              <a:rPr lang="de"/>
              <a:t> Zeit, kann dieses Quiz übersprungen werden)</a:t>
            </a:r>
            <a:endParaRPr/>
          </a:p>
          <a:p>
            <a:pPr indent="0" lvl="0" marL="0" rtl="0" algn="l">
              <a:lnSpc>
                <a:spcPct val="115000"/>
              </a:lnSpc>
              <a:spcBef>
                <a:spcPts val="1200"/>
              </a:spcBef>
              <a:spcAft>
                <a:spcPts val="1200"/>
              </a:spcAft>
              <a:buNone/>
            </a:pPr>
            <a:r>
              <a:rPr lang="de"/>
              <a:t>Alternatives Quiz, in dem Fragen zu Passwörtern allgemein gestellt werden: https://www.bits-training.de/training/03-lektion-passwoerter/90-quiz-passwoerter/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046532c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046532c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Hier wird der Passwortmanager KeePass kurz gezeigt. </a:t>
            </a:r>
            <a:endParaRPr/>
          </a:p>
          <a:p>
            <a:pPr indent="0" lvl="0" marL="0" rtl="0" algn="l">
              <a:lnSpc>
                <a:spcPct val="115000"/>
              </a:lnSpc>
              <a:spcBef>
                <a:spcPts val="1200"/>
              </a:spcBef>
              <a:spcAft>
                <a:spcPts val="0"/>
              </a:spcAft>
              <a:buNone/>
            </a:pPr>
            <a:r>
              <a:rPr lang="de"/>
              <a:t>Passwortmanager wie KeePass sind Tools, um Ihre Passwörter sicher und übersichtlich zu speichern. Statt sich zahlreiche Passwörter merken zu müssen, speichern Sie diese verschlüsselt in einer zentralen Datenbank. Der Zugriff erfolgt mit einem einzigen, sicheren Master-Passwort. KeePass bietet zusätzliche Funktionen wie die automatische Passwortgenerierung und das automatische Ausfüllen von Anmeldefeldern. Da KeePass lokal auf Ihrem Gerät läuft, behalten Sie die Kontrolle über Ihre Daten. Mit einem Passwortmanager schützen Sie Ihre Konten effektiv vor Angriffen und vermeiden unsichere Gewohnheiten wie das Wiederverwenden von Passwörtern. KeePass ist Plattformübergreifend und kann unter Windows, Mac, Linux und BSD genutzt werden.</a:t>
            </a:r>
            <a:endParaRPr/>
          </a:p>
          <a:p>
            <a:pPr indent="0" lvl="0" marL="0" rtl="0" algn="l">
              <a:lnSpc>
                <a:spcPct val="115000"/>
              </a:lnSpc>
              <a:spcBef>
                <a:spcPts val="1200"/>
              </a:spcBef>
              <a:spcAft>
                <a:spcPts val="1200"/>
              </a:spcAft>
              <a:buClr>
                <a:schemeClr val="dk1"/>
              </a:buClr>
              <a:buSzPts val="1100"/>
              <a:buFont typeface="Arial"/>
              <a:buNone/>
            </a:pPr>
            <a:r>
              <a:rPr i="1" lang="de">
                <a:solidFill>
                  <a:schemeClr val="dk1"/>
                </a:solidFill>
              </a:rPr>
              <a:t>Bildquelle: keypass.info</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046532c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046532c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Diese Folie stellt das Konzept der Multifaktorauthentifizierung vor und gibt verschiedene Beispiele wie diese verwendet werden können.</a:t>
            </a:r>
            <a:endParaRPr/>
          </a:p>
          <a:p>
            <a:pPr indent="0" lvl="0" marL="0" rtl="0" algn="l">
              <a:lnSpc>
                <a:spcPct val="115000"/>
              </a:lnSpc>
              <a:spcBef>
                <a:spcPts val="1200"/>
              </a:spcBef>
              <a:spcAft>
                <a:spcPts val="0"/>
              </a:spcAft>
              <a:buNone/>
            </a:pPr>
            <a:r>
              <a:rPr lang="de"/>
              <a:t>In den meisten Behörden ist der Einsatz von </a:t>
            </a:r>
            <a:r>
              <a:rPr lang="de">
                <a:solidFill>
                  <a:schemeClr val="dk1"/>
                </a:solidFill>
              </a:rPr>
              <a:t>Multifaktorauthentifizierung noch nicht gebräuchlich, dies kann thematisiert werden.</a:t>
            </a:r>
            <a:endParaRPr>
              <a:solidFill>
                <a:schemeClr val="dk1"/>
              </a:solidFill>
            </a:endParaRPr>
          </a:p>
          <a:p>
            <a:pPr indent="0" lvl="0" marL="0" rtl="0" algn="l">
              <a:lnSpc>
                <a:spcPct val="115000"/>
              </a:lnSpc>
              <a:spcBef>
                <a:spcPts val="1200"/>
              </a:spcBef>
              <a:spcAft>
                <a:spcPts val="1200"/>
              </a:spcAft>
              <a:buNone/>
            </a:pPr>
            <a:r>
              <a:rPr i="1" lang="de">
                <a:solidFill>
                  <a:schemeClr val="dk1"/>
                </a:solidFill>
              </a:rPr>
              <a:t>Bildquelle: </a:t>
            </a:r>
            <a:r>
              <a:rPr i="1" lang="de" u="sng">
                <a:solidFill>
                  <a:schemeClr val="hlink"/>
                </a:solidFill>
                <a:hlinkClick r:id="rId2"/>
              </a:rPr>
              <a:t>https://openverse.org/image/5421cd9d-1e61-4baa-9467-46003c2e7529?q=authentification&amp;p=9</a:t>
            </a:r>
            <a:r>
              <a:rPr i="1" lang="de">
                <a:solidFill>
                  <a:schemeClr val="dk1"/>
                </a:solidFill>
              </a:rPr>
              <a:t> (CC 4.0)</a:t>
            </a:r>
            <a:endParaRPr i="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f9738006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f9738006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046532cf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2046532cf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Szenario:</a:t>
            </a:r>
            <a:r>
              <a:rPr lang="de">
                <a:solidFill>
                  <a:schemeClr val="dk1"/>
                </a:solidFill>
              </a:rPr>
              <a:t> Sie nutzen einen unbekannten Wechseldatenträger an einem Arbeitsplatzrechner und aus Neugierde verbinden Sie den Wechseldatenträger mit Ihrem Arbeitsplatzrechner.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Geführte Übung:</a:t>
            </a:r>
            <a:r>
              <a:rPr lang="de">
                <a:solidFill>
                  <a:schemeClr val="dk1"/>
                </a:solidFill>
              </a:rPr>
              <a:t> </a:t>
            </a:r>
            <a:endParaRPr>
              <a:solidFill>
                <a:schemeClr val="dk1"/>
              </a:solidFill>
            </a:endParaRPr>
          </a:p>
          <a:p>
            <a:pPr indent="-298450" lvl="0" marL="457200" rtl="0" algn="l">
              <a:lnSpc>
                <a:spcPct val="150000"/>
              </a:lnSpc>
              <a:spcBef>
                <a:spcPts val="1200"/>
              </a:spcBef>
              <a:spcAft>
                <a:spcPts val="0"/>
              </a:spcAft>
              <a:buClr>
                <a:schemeClr val="dk1"/>
              </a:buClr>
              <a:buSzPts val="1100"/>
              <a:buAutoNum type="arabicPeriod"/>
            </a:pPr>
            <a:r>
              <a:rPr lang="de">
                <a:solidFill>
                  <a:schemeClr val="dk1"/>
                </a:solidFill>
              </a:rPr>
              <a:t>Der/die Schulungsleiter:in legt verschiedene USB-Sticks, worunter sich der Rubber Ducky befindet, auf einem Tisch in unmittelbarer Nähe aus und stellt einen Rechner oder einen Laptop zum Ausprobieren zur Verfügung.</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Die Teilnehmenden nehmen sich in beliebiger Reihenfolge einen USB-Stick.</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Jeder Teilnehmer kommt nacheinander nach vorne und schließt den Wechseldatenträger an den zur Verfügung gestellten Rechner oder Laptop an.</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Der Teilnehmende beschreibt, was in dem Moment auf dem Arbeitsrechner passiert.</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de">
                <a:solidFill>
                  <a:schemeClr val="dk1"/>
                </a:solidFill>
              </a:rPr>
              <a:t>Ziel:</a:t>
            </a:r>
            <a:endParaRPr b="1">
              <a:solidFill>
                <a:schemeClr val="dk1"/>
              </a:solidFill>
            </a:endParaRPr>
          </a:p>
          <a:p>
            <a:pPr indent="-298450" lvl="0" marL="457200" rtl="0" algn="l">
              <a:lnSpc>
                <a:spcPct val="150000"/>
              </a:lnSpc>
              <a:spcBef>
                <a:spcPts val="1200"/>
              </a:spcBef>
              <a:spcAft>
                <a:spcPts val="0"/>
              </a:spcAft>
              <a:buClr>
                <a:schemeClr val="dk1"/>
              </a:buClr>
              <a:buSzPts val="1100"/>
              <a:buFont typeface="Roboto"/>
              <a:buChar char="-"/>
            </a:pPr>
            <a:r>
              <a:rPr lang="de">
                <a:solidFill>
                  <a:schemeClr val="dk1"/>
                </a:solidFill>
              </a:rPr>
              <a:t>Aufklären der </a:t>
            </a:r>
            <a:r>
              <a:rPr b="1" lang="de">
                <a:solidFill>
                  <a:schemeClr val="dk1"/>
                </a:solidFill>
              </a:rPr>
              <a:t>Risiken von unsicheren USB-Sticks</a:t>
            </a:r>
            <a:endParaRPr b="1">
              <a:solidFill>
                <a:schemeClr val="dk1"/>
              </a:solidFill>
            </a:endParaRPr>
          </a:p>
          <a:p>
            <a:pPr indent="-298450" lvl="0" marL="457200" rtl="0" algn="l">
              <a:lnSpc>
                <a:spcPct val="150000"/>
              </a:lnSpc>
              <a:spcBef>
                <a:spcPts val="0"/>
              </a:spcBef>
              <a:spcAft>
                <a:spcPts val="0"/>
              </a:spcAft>
              <a:buClr>
                <a:schemeClr val="dk1"/>
              </a:buClr>
              <a:buSzPts val="1100"/>
              <a:buFont typeface="Roboto"/>
              <a:buChar char="-"/>
            </a:pPr>
            <a:r>
              <a:rPr lang="de">
                <a:solidFill>
                  <a:schemeClr val="dk1"/>
                </a:solidFill>
              </a:rPr>
              <a:t>Aufklärung über </a:t>
            </a:r>
            <a:r>
              <a:rPr b="1" lang="de">
                <a:solidFill>
                  <a:schemeClr val="dk1"/>
                </a:solidFill>
              </a:rPr>
              <a:t>sichere Nutzung von Wechseldatenträgern</a:t>
            </a:r>
            <a:endParaRPr b="1" sz="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046532cf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046532cf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e" sz="1200"/>
              <a:t>Musterlösung</a:t>
            </a:r>
            <a:endParaRPr b="1" sz="1200"/>
          </a:p>
          <a:p>
            <a:pPr indent="0" lvl="0" marL="0" rtl="0" algn="l">
              <a:lnSpc>
                <a:spcPct val="115000"/>
              </a:lnSpc>
              <a:spcBef>
                <a:spcPts val="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rPr b="1" lang="de"/>
              <a:t>Was habe ich gelernt?</a:t>
            </a:r>
            <a:endParaRPr b="1"/>
          </a:p>
          <a:p>
            <a:pPr indent="0" lvl="0" marL="0" rtl="0" algn="l">
              <a:lnSpc>
                <a:spcPct val="115000"/>
              </a:lnSpc>
              <a:spcBef>
                <a:spcPts val="0"/>
              </a:spcBef>
              <a:spcAft>
                <a:spcPts val="0"/>
              </a:spcAft>
              <a:buClr>
                <a:schemeClr val="dk1"/>
              </a:buClr>
              <a:buSzPts val="1100"/>
              <a:buFont typeface="Arial"/>
              <a:buNone/>
            </a:pPr>
            <a:r>
              <a:rPr lang="de"/>
              <a:t>1. Gefährdungspotenzial: Unsichere Wechseldatenträger, wie USB-Sticks oder externe Festplatten, können Schadsoftware enthalten, die beim Anschließen an ein Gerät ausgeführt wird.</a:t>
            </a:r>
            <a:endParaRPr/>
          </a:p>
          <a:p>
            <a:pPr indent="0" lvl="0" marL="0" rtl="0" algn="l">
              <a:lnSpc>
                <a:spcPct val="115000"/>
              </a:lnSpc>
              <a:spcBef>
                <a:spcPts val="0"/>
              </a:spcBef>
              <a:spcAft>
                <a:spcPts val="0"/>
              </a:spcAft>
              <a:buClr>
                <a:schemeClr val="dk1"/>
              </a:buClr>
              <a:buSzPts val="1100"/>
              <a:buFont typeface="Arial"/>
              <a:buNone/>
            </a:pPr>
            <a:r>
              <a:rPr lang="de"/>
              <a:t>2. Bedeutung von Sicherheitsrichtlinien: Die Einhaltung von Sicherheitsrichtlinien, z. B. nur autorisierte Wechseldatenträger zu verwenden, ist entscheidend, um Angriffe zu verhindern.</a:t>
            </a:r>
            <a:endParaRPr/>
          </a:p>
          <a:p>
            <a:pPr indent="0" lvl="0" marL="0" rtl="0" algn="l">
              <a:lnSpc>
                <a:spcPct val="115000"/>
              </a:lnSpc>
              <a:spcBef>
                <a:spcPts val="0"/>
              </a:spcBef>
              <a:spcAft>
                <a:spcPts val="0"/>
              </a:spcAft>
              <a:buClr>
                <a:schemeClr val="dk1"/>
              </a:buClr>
              <a:buSzPts val="1100"/>
              <a:buFont typeface="Arial"/>
              <a:buNone/>
            </a:pPr>
            <a:r>
              <a:rPr lang="de"/>
              <a:t>3. Verantwortung im Umgang: Der bewusste Umgang mit Wechseldatenträgern schützt nicht nur das eigene Gerät, sondern auch das gesamte Unternehmensnetzwerk.</a:t>
            </a:r>
            <a:endParaRPr/>
          </a:p>
          <a:p>
            <a:pPr indent="0" lvl="0" marL="0" rtl="0" algn="l">
              <a:lnSpc>
                <a:spcPct val="115000"/>
              </a:lnSpc>
              <a:spcBef>
                <a:spcPts val="0"/>
              </a:spcBef>
              <a:spcAft>
                <a:spcPts val="0"/>
              </a:spcAft>
              <a:buClr>
                <a:schemeClr val="dk1"/>
              </a:buClr>
              <a:buSzPts val="1100"/>
              <a:buFont typeface="Arial"/>
              <a:buNone/>
            </a:pPr>
            <a:r>
              <a:rPr lang="de"/>
              <a:t>4. Prüfverfahren nutzen: IT-Sicherheitslösungen, wie Virenscanner oder Sandboxen, sollten immer vor dem Einsatz eines Wechseldatenträgers verwendet werden.</a:t>
            </a:r>
            <a:endParaRPr/>
          </a:p>
          <a:p>
            <a:pPr indent="0" lvl="0" marL="0" rtl="0" algn="l">
              <a:lnSpc>
                <a:spcPct val="115000"/>
              </a:lnSpc>
              <a:spcBef>
                <a:spcPts val="0"/>
              </a:spcBef>
              <a:spcAft>
                <a:spcPts val="0"/>
              </a:spcAft>
              <a:buClr>
                <a:schemeClr val="dk1"/>
              </a:buClr>
              <a:buSzPts val="1100"/>
              <a:buFont typeface="Arial"/>
              <a:buNone/>
            </a:pPr>
            <a:r>
              <a:rPr lang="de"/>
              <a:t>5. Social Engineering Risiko: Kriminelle können manipulierte Datenträger gezielt platzieren, um sie von Mitarbeitenden anschließen zu lassen (z. B. in der Nähe von Arbeitsplätzen oder im Empfangsbereich).</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de"/>
              <a: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de"/>
              <a:t>Was könnte ich beim nächsten Mal besser machen?</a:t>
            </a:r>
            <a:endParaRPr b="1"/>
          </a:p>
          <a:p>
            <a:pPr indent="0" lvl="0" marL="0" rtl="0" algn="l">
              <a:lnSpc>
                <a:spcPct val="115000"/>
              </a:lnSpc>
              <a:spcBef>
                <a:spcPts val="0"/>
              </a:spcBef>
              <a:spcAft>
                <a:spcPts val="0"/>
              </a:spcAft>
              <a:buClr>
                <a:schemeClr val="dk1"/>
              </a:buClr>
              <a:buSzPts val="1100"/>
              <a:buFont typeface="Arial"/>
              <a:buNone/>
            </a:pPr>
            <a:r>
              <a:rPr lang="de"/>
              <a:t>1. Prüfung vor dem Einsatz: </a:t>
            </a:r>
            <a:endParaRPr/>
          </a:p>
          <a:p>
            <a:pPr indent="0" lvl="0" marL="0" rtl="0" algn="l">
              <a:lnSpc>
                <a:spcPct val="115000"/>
              </a:lnSpc>
              <a:spcBef>
                <a:spcPts val="0"/>
              </a:spcBef>
              <a:spcAft>
                <a:spcPts val="0"/>
              </a:spcAft>
              <a:buClr>
                <a:schemeClr val="dk1"/>
              </a:buClr>
              <a:buSzPts val="1100"/>
              <a:buFont typeface="Arial"/>
              <a:buNone/>
            </a:pPr>
            <a:r>
              <a:rPr lang="de"/>
              <a:t>   - Keine unbekannten Wechseldatenträger verwenden, auch wenn sie harmlos aussehen.</a:t>
            </a:r>
            <a:endParaRPr/>
          </a:p>
          <a:p>
            <a:pPr indent="0" lvl="0" marL="0" rtl="0" algn="l">
              <a:lnSpc>
                <a:spcPct val="115000"/>
              </a:lnSpc>
              <a:spcBef>
                <a:spcPts val="0"/>
              </a:spcBef>
              <a:spcAft>
                <a:spcPts val="0"/>
              </a:spcAft>
              <a:buClr>
                <a:schemeClr val="dk1"/>
              </a:buClr>
              <a:buSzPts val="1100"/>
              <a:buFont typeface="Arial"/>
              <a:buNone/>
            </a:pPr>
            <a:r>
              <a:rPr lang="de"/>
              <a:t>   - Vor der Nutzung autorisierter Geräte sicherstellen, dass sie mit aktuellen Virenscannern geprüft wurden.</a:t>
            </a:r>
            <a:endParaRPr/>
          </a:p>
          <a:p>
            <a:pPr indent="0" lvl="0" marL="0" rtl="0" algn="l">
              <a:lnSpc>
                <a:spcPct val="115000"/>
              </a:lnSpc>
              <a:spcBef>
                <a:spcPts val="0"/>
              </a:spcBef>
              <a:spcAft>
                <a:spcPts val="0"/>
              </a:spcAft>
              <a:buClr>
                <a:schemeClr val="dk1"/>
              </a:buClr>
              <a:buSzPts val="1100"/>
              <a:buFont typeface="Arial"/>
              <a:buNone/>
            </a:pPr>
            <a:r>
              <a:rPr lang="de"/>
              <a:t>   </a:t>
            </a:r>
            <a:endParaRPr/>
          </a:p>
          <a:p>
            <a:pPr indent="0" lvl="0" marL="0" rtl="0" algn="l">
              <a:lnSpc>
                <a:spcPct val="115000"/>
              </a:lnSpc>
              <a:spcBef>
                <a:spcPts val="0"/>
              </a:spcBef>
              <a:spcAft>
                <a:spcPts val="0"/>
              </a:spcAft>
              <a:buClr>
                <a:schemeClr val="dk1"/>
              </a:buClr>
              <a:buSzPts val="1100"/>
              <a:buFont typeface="Arial"/>
              <a:buNone/>
            </a:pPr>
            <a:r>
              <a:rPr lang="de"/>
              <a:t>2. Bewusstsein schärfen:</a:t>
            </a:r>
            <a:endParaRPr/>
          </a:p>
          <a:p>
            <a:pPr indent="0" lvl="0" marL="0" rtl="0" algn="l">
              <a:lnSpc>
                <a:spcPct val="115000"/>
              </a:lnSpc>
              <a:spcBef>
                <a:spcPts val="0"/>
              </a:spcBef>
              <a:spcAft>
                <a:spcPts val="0"/>
              </a:spcAft>
              <a:buClr>
                <a:schemeClr val="dk1"/>
              </a:buClr>
              <a:buSzPts val="1100"/>
              <a:buFont typeface="Arial"/>
              <a:buNone/>
            </a:pPr>
            <a:r>
              <a:rPr lang="de"/>
              <a:t>   - Kollegen auf die Risiken aufmerksam machen und Wissen über Sicherheitsrichtlinien teilen.</a:t>
            </a:r>
            <a:endParaRPr/>
          </a:p>
          <a:p>
            <a:pPr indent="0" lvl="0" marL="0" rtl="0" algn="l">
              <a:lnSpc>
                <a:spcPct val="115000"/>
              </a:lnSpc>
              <a:spcBef>
                <a:spcPts val="0"/>
              </a:spcBef>
              <a:spcAft>
                <a:spcPts val="0"/>
              </a:spcAft>
              <a:buClr>
                <a:schemeClr val="dk1"/>
              </a:buClr>
              <a:buSzPts val="1100"/>
              <a:buFont typeface="Arial"/>
              <a:buNone/>
            </a:pPr>
            <a:r>
              <a:rPr lang="de"/>
              <a:t>   - Regelmäßig Awareness-Schulungen besuchen oder auffrischen.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de"/>
              <a:t>3. Richtlinien konsequent umsetzen:</a:t>
            </a:r>
            <a:endParaRPr/>
          </a:p>
          <a:p>
            <a:pPr indent="0" lvl="0" marL="0" rtl="0" algn="l">
              <a:lnSpc>
                <a:spcPct val="115000"/>
              </a:lnSpc>
              <a:spcBef>
                <a:spcPts val="0"/>
              </a:spcBef>
              <a:spcAft>
                <a:spcPts val="0"/>
              </a:spcAft>
              <a:buClr>
                <a:schemeClr val="dk1"/>
              </a:buClr>
              <a:buSzPts val="1100"/>
              <a:buFont typeface="Arial"/>
              <a:buNone/>
            </a:pPr>
            <a:r>
              <a:rPr lang="de"/>
              <a:t>   - Nur durch das Unternehmen bereitgestellte Wechseldatenträger verwenden.</a:t>
            </a:r>
            <a:endParaRPr/>
          </a:p>
          <a:p>
            <a:pPr indent="0" lvl="0" marL="0" rtl="0" algn="l">
              <a:lnSpc>
                <a:spcPct val="115000"/>
              </a:lnSpc>
              <a:spcBef>
                <a:spcPts val="0"/>
              </a:spcBef>
              <a:spcAft>
                <a:spcPts val="0"/>
              </a:spcAft>
              <a:buClr>
                <a:schemeClr val="dk1"/>
              </a:buClr>
              <a:buSzPts val="1100"/>
              <a:buFont typeface="Arial"/>
              <a:buNone/>
            </a:pPr>
            <a:r>
              <a:rPr lang="de"/>
              <a:t>   - Persönliche Geräte strikt von beruflich genutzten Systemen trennen.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de"/>
              <a:t>4. Verdächtige Vorfälle melden:</a:t>
            </a:r>
            <a:endParaRPr/>
          </a:p>
          <a:p>
            <a:pPr indent="0" lvl="0" marL="0" rtl="0" algn="l">
              <a:lnSpc>
                <a:spcPct val="115000"/>
              </a:lnSpc>
              <a:spcBef>
                <a:spcPts val="0"/>
              </a:spcBef>
              <a:spcAft>
                <a:spcPts val="0"/>
              </a:spcAft>
              <a:buClr>
                <a:schemeClr val="dk1"/>
              </a:buClr>
              <a:buSzPts val="1100"/>
              <a:buFont typeface="Arial"/>
              <a:buNone/>
            </a:pPr>
            <a:r>
              <a:rPr lang="de"/>
              <a:t>   - Wenn ein verdächtiger Wechseldatenträger gefunden wird, diesen sofort der IT-Abteilung melden und keinesfalls eigenmächtig verwenden.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de"/>
              <a:t>5. Technische Lösungen stärker nutzen:</a:t>
            </a:r>
            <a:endParaRPr/>
          </a:p>
          <a:p>
            <a:pPr indent="0" lvl="0" marL="0" rtl="0" algn="l">
              <a:lnSpc>
                <a:spcPct val="115000"/>
              </a:lnSpc>
              <a:spcBef>
                <a:spcPts val="0"/>
              </a:spcBef>
              <a:spcAft>
                <a:spcPts val="0"/>
              </a:spcAft>
              <a:buClr>
                <a:schemeClr val="dk1"/>
              </a:buClr>
              <a:buSzPts val="1100"/>
              <a:buFont typeface="Arial"/>
              <a:buNone/>
            </a:pPr>
            <a:r>
              <a:rPr lang="de"/>
              <a:t>   - USB-Ports nur bei Bedarf freigeben oder komplett deaktivieren, wenn sie nicht benötigt werden.</a:t>
            </a:r>
            <a:endParaRPr/>
          </a:p>
          <a:p>
            <a:pPr indent="0" lvl="0" marL="0" rtl="0" algn="l">
              <a:lnSpc>
                <a:spcPct val="115000"/>
              </a:lnSpc>
              <a:spcBef>
                <a:spcPts val="0"/>
              </a:spcBef>
              <a:spcAft>
                <a:spcPts val="0"/>
              </a:spcAft>
              <a:buClr>
                <a:schemeClr val="dk1"/>
              </a:buClr>
              <a:buSzPts val="1100"/>
              <a:buFont typeface="Arial"/>
              <a:buNone/>
            </a:pPr>
            <a:r>
              <a:rPr lang="de"/>
              <a:t>   - Verschlüsselung oder Authentifizierungsmechanismen für autorisierte Datenträger verwenden.</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f973800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f973800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solidFill>
                  <a:schemeClr val="dk1"/>
                </a:solidFill>
              </a:rPr>
              <a:t>Social Engineering bezeichnet gezielte Manipulationstechniken, mit denen Angreifer Menschen dazu bringen, vertrauliche Informationen preiszugeben oder sicherheitskritische Aktionen auszuführen. </a:t>
            </a:r>
            <a:r>
              <a:rPr lang="de">
                <a:solidFill>
                  <a:schemeClr val="dk1"/>
                </a:solidFill>
              </a:rPr>
              <a:t>Jeder dieser Angriffe nutzt menschliches Vertrauen, Neugier oder Zeitdruck aus – daher ist Aufmerksamkeit und gesundes Misstrauen der beste Schutz.</a:t>
            </a:r>
            <a:r>
              <a:rPr lang="de">
                <a:solidFill>
                  <a:schemeClr val="dk1"/>
                </a:solidFill>
              </a:rPr>
              <a:t>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b46d0b5d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b46d0b5d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solidFill>
                  <a:schemeClr val="dk1"/>
                </a:solidFill>
              </a:rPr>
              <a:t>Eine der größten Bedrohungen ist </a:t>
            </a:r>
            <a:r>
              <a:rPr b="1" lang="de">
                <a:solidFill>
                  <a:schemeClr val="dk1"/>
                </a:solidFill>
              </a:rPr>
              <a:t>Phishing</a:t>
            </a:r>
            <a:r>
              <a:rPr lang="de">
                <a:solidFill>
                  <a:schemeClr val="dk1"/>
                </a:solidFill>
              </a:rPr>
              <a:t>: per gefälschter E-Mails, Webseiten, Links und/oder Downloads wird mit Hilfe verschiedener Manipulationstechniken versucht, an sensible Informationen zu gelangen oder in irgendeiner Form, z.B. in finanzieller, einen Vorteil zu erlangen.</a:t>
            </a:r>
            <a:endParaRPr>
              <a:solidFill>
                <a:schemeClr val="dk1"/>
              </a:solidFill>
            </a:endParaRPr>
          </a:p>
          <a:p>
            <a:pPr indent="0" lvl="0" marL="0" rtl="0" algn="l">
              <a:lnSpc>
                <a:spcPct val="115000"/>
              </a:lnSpc>
              <a:spcBef>
                <a:spcPts val="1200"/>
              </a:spcBef>
              <a:spcAft>
                <a:spcPts val="0"/>
              </a:spcAft>
              <a:buNone/>
            </a:pPr>
            <a:r>
              <a:rPr lang="de">
                <a:solidFill>
                  <a:schemeClr val="dk1"/>
                </a:solidFill>
              </a:rPr>
              <a:t>Gefahren von Phishing: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Datenverlust:</a:t>
            </a:r>
            <a:r>
              <a:rPr lang="de">
                <a:solidFill>
                  <a:schemeClr val="dk1"/>
                </a:solidFill>
              </a:rPr>
              <a:t> Mitarbeitende geben Anmeldedaten oder interne Informationen an Angreifende weiter, wodurch diese Zugriff auf Behörden-Systeme erhalten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Malware-Infektion:</a:t>
            </a:r>
            <a:r>
              <a:rPr lang="de">
                <a:solidFill>
                  <a:schemeClr val="dk1"/>
                </a:solidFill>
              </a:rPr>
              <a:t> über E-Mail-Anhänge oder Links wird der Arbeitsrechner mit Schadsoftware infiziert. Die behördlichen Systeme können so ausspioniert und / oder verschlüsselt (z. B. Ransomware) werden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Identitätsdiebstahl &amp; Betrug:</a:t>
            </a:r>
            <a:r>
              <a:rPr lang="de">
                <a:solidFill>
                  <a:schemeClr val="dk1"/>
                </a:solidFill>
              </a:rPr>
              <a:t> Cyberkriminelle nutzen gestohlene Zugangsdaten, um sich als Mitarbeitende auszugeben und weitere Angriffe durchzuführen</a:t>
            </a:r>
            <a:endParaRPr>
              <a:solidFill>
                <a:schemeClr val="dk1"/>
              </a:solidFill>
            </a:endParaRPr>
          </a:p>
          <a:p>
            <a:pPr indent="0" lvl="0" marL="0" rtl="0" algn="l">
              <a:lnSpc>
                <a:spcPct val="115000"/>
              </a:lnSpc>
              <a:spcBef>
                <a:spcPts val="1200"/>
              </a:spcBef>
              <a:spcAft>
                <a:spcPts val="0"/>
              </a:spcAft>
              <a:buNone/>
            </a:pPr>
            <a:r>
              <a:rPr lang="de">
                <a:solidFill>
                  <a:schemeClr val="dk1"/>
                </a:solidFill>
              </a:rPr>
              <a:t>Weitere Social Engineering Angriffe: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CEO-Fraud:</a:t>
            </a:r>
            <a:r>
              <a:rPr lang="de">
                <a:solidFill>
                  <a:schemeClr val="dk1"/>
                </a:solidFill>
              </a:rPr>
              <a:t> Angreifende geben sich als Autoritätsperson aus und fordern unter Zeitdruck Überweisungen oder vertrauliche Informationen an. Durch die Autorität des vermeintlichen Absenders reagieren Opfer oft ohne Rückfrage.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Pretexting:</a:t>
            </a:r>
            <a:r>
              <a:rPr lang="de">
                <a:solidFill>
                  <a:schemeClr val="dk1"/>
                </a:solidFill>
              </a:rPr>
              <a:t> Angreifende täuschen eine glaubwürdige Identität vor (z. B. IT-Support, Behördenangehörige), um sensible Daten wie Passwörter oder Zugriffsrechte zu erschleichen. Oft nutzen sie zuvor gesammelte Informationen, um authentisch zu wirken.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Baiting:</a:t>
            </a:r>
            <a:r>
              <a:rPr lang="de">
                <a:solidFill>
                  <a:schemeClr val="dk1"/>
                </a:solidFill>
              </a:rPr>
              <a:t> Lockangebote wie kostenlose USB-Sticks oder Programme werden genutzt, um Malware zu verbreiten.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Tailgating (physisches Social Engineering):</a:t>
            </a:r>
            <a:r>
              <a:rPr lang="de">
                <a:solidFill>
                  <a:schemeClr val="dk1"/>
                </a:solidFill>
              </a:rPr>
              <a:t> Unbefugte verschaffen sich Zugang zu Gebäuden oder gesicherten Bereichen, indem sie sich als Lieferdienst, externe Support, Handwerker:innen oder Kolleg:in ausgeben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1d954c13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1d954c13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b46d0b5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b46d0b5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de">
                <a:solidFill>
                  <a:schemeClr val="dk1"/>
                </a:solidFill>
              </a:rPr>
              <a:t>Praktische Übung</a:t>
            </a:r>
            <a:r>
              <a:rPr lang="de">
                <a:solidFill>
                  <a:schemeClr val="dk1"/>
                </a:solidFill>
              </a:rPr>
              <a:t>: Es werden im Folgenden Beispiel-Mails gezeigt. Welche sind Phishing-Mails und warum?</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de"/>
              <a:t>Phishing-Mail: Dringende Zahlungsaufforderung</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b46d0b5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b46d0b5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de">
                <a:solidFill>
                  <a:schemeClr val="dk1"/>
                </a:solidFill>
              </a:rPr>
              <a:t>Phishing-Mail: Verifizierungsanfrage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b46d0b5d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b46d0b5d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rPr>
              <a:t>Normale Behördenmail</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b46d0b5d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b46d0b5d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rPr>
              <a:t>Phishing-Mail: CEO-Fraud</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b46d0b5d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b46d0b5d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AutoNum type="arabicPeriod"/>
            </a:pPr>
            <a:r>
              <a:rPr b="1" lang="de">
                <a:solidFill>
                  <a:schemeClr val="dk1"/>
                </a:solidFill>
              </a:rPr>
              <a:t>Tippfehler:</a:t>
            </a:r>
            <a:r>
              <a:rPr lang="de">
                <a:solidFill>
                  <a:schemeClr val="dk1"/>
                </a:solidFill>
              </a:rPr>
              <a:t> Enthalten oft Schreibfehler wie „festgestelt“ oder „aussstatter“.</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Grammatikalische Fehler:</a:t>
            </a:r>
            <a:r>
              <a:rPr lang="de">
                <a:solidFill>
                  <a:schemeClr val="dk1"/>
                </a:solidFill>
              </a:rPr>
              <a:t> Schlechte Satzstruktur und fehlerhafte Grammatik sind verdächtig.</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Unpersönliche Anrede:</a:t>
            </a:r>
            <a:r>
              <a:rPr lang="de">
                <a:solidFill>
                  <a:schemeClr val="dk1"/>
                </a:solidFill>
              </a:rPr>
              <a:t> „Sehr geehrter Kunde“ statt persönlicher Ansprache.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Keine Signaturen:</a:t>
            </a:r>
            <a:r>
              <a:rPr lang="de">
                <a:solidFill>
                  <a:schemeClr val="dk1"/>
                </a:solidFill>
              </a:rPr>
              <a:t> Offizielle Mails enthalten vollständige Signaturen mit Kontaktdaten.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Dringlichkeit &amp; Drohung:</a:t>
            </a:r>
            <a:r>
              <a:rPr lang="de">
                <a:solidFill>
                  <a:schemeClr val="dk1"/>
                </a:solidFill>
              </a:rPr>
              <a:t> Druck durch Fristen, Mahnungen oder Konto-Sperrungen.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Aufforderung zur Eingabe sensibler Daten:</a:t>
            </a:r>
            <a:r>
              <a:rPr lang="de">
                <a:solidFill>
                  <a:schemeClr val="dk1"/>
                </a:solidFill>
              </a:rPr>
              <a:t> Behörden und Banken fordern niemals Passwörter oder Zahlungsdaten per Mail an.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Falsche Domains:</a:t>
            </a:r>
            <a:r>
              <a:rPr lang="de">
                <a:solidFill>
                  <a:schemeClr val="dk1"/>
                </a:solidFill>
              </a:rPr>
              <a:t> Adressen sind leicht verändert, z. B. „behoerde-sicherheit.com“ statt „behoerde.de“.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Fehlerhafte Absenderadressen:</a:t>
            </a:r>
            <a:r>
              <a:rPr lang="de">
                <a:solidFill>
                  <a:schemeClr val="dk1"/>
                </a:solidFill>
              </a:rPr>
              <a:t> Enthalten oft kleine Abweichungen wie „it-support@beh0rde-login.com“.</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Externe Links:</a:t>
            </a:r>
            <a:r>
              <a:rPr lang="de">
                <a:solidFill>
                  <a:schemeClr val="dk1"/>
                </a:solidFill>
              </a:rPr>
              <a:t> Links sehen echt aus, führen aber zu gefälschten Seiten – immer prüfen!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a:pPr>
            <a:r>
              <a:rPr b="1" lang="de">
                <a:solidFill>
                  <a:schemeClr val="dk1"/>
                </a:solidFill>
              </a:rPr>
              <a:t>Verdächtige Anhänge:</a:t>
            </a:r>
            <a:r>
              <a:rPr lang="de">
                <a:solidFill>
                  <a:schemeClr val="dk1"/>
                </a:solidFill>
              </a:rPr>
              <a:t> ZIP-, EXE- oder Makro-aktivierte Dateien können Schadsoftware enthalten.</a:t>
            </a:r>
            <a:endParaRPr>
              <a:solidFill>
                <a:schemeClr val="dk1"/>
              </a:solidFill>
            </a:endParaRPr>
          </a:p>
          <a:p>
            <a:pPr indent="0" lvl="0" marL="0" rtl="0" algn="l">
              <a:lnSpc>
                <a:spcPct val="115000"/>
              </a:lnSpc>
              <a:spcBef>
                <a:spcPts val="1200"/>
              </a:spcBef>
              <a:spcAft>
                <a:spcPts val="0"/>
              </a:spcAft>
              <a:buNone/>
            </a:pPr>
            <a:r>
              <a:rPr lang="de">
                <a:solidFill>
                  <a:schemeClr val="dk1"/>
                </a:solidFill>
              </a:rPr>
              <a:t>Bei Unsicherheit lieber den behördeninternen IT-Support informieren! KI wird allerdings bei der Detektion immer mehr zum Problem, da die Fälschungen immer echter wirken: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de">
                <a:solidFill>
                  <a:schemeClr val="dk1"/>
                </a:solidFill>
              </a:rPr>
              <a:t>weniger Tippfehler, bessere Sprache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de">
                <a:solidFill>
                  <a:schemeClr val="dk1"/>
                </a:solidFill>
              </a:rPr>
              <a:t>Deepfakes &amp; Sprachsynthese ermöglichen gefälschte Anrufe und Videos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de">
                <a:solidFill>
                  <a:schemeClr val="dk1"/>
                </a:solidFill>
              </a:rPr>
              <a:t>KI analysiert soziale Netzwerke für personalisierte Angriffe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de">
                <a:solidFill>
                  <a:schemeClr val="dk1"/>
                </a:solidFill>
              </a:rPr>
              <a:t>Chatbots imitieren echte Gespräche, um Daten zu stehlen</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b46d0b5d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b46d0b5d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046532c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046532c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Die Vorteile Verschlüsselung von Daten und Festplatten von Verschlüsselung von Daten werden auf dieser Folie kurz vorgestellt:</a:t>
            </a:r>
            <a:br>
              <a:rPr lang="de"/>
            </a:br>
            <a:br>
              <a:rPr lang="de"/>
            </a:br>
            <a:r>
              <a:rPr b="1" lang="de" sz="1300">
                <a:solidFill>
                  <a:schemeClr val="dk1"/>
                </a:solidFill>
              </a:rPr>
              <a:t>Warum ist Verschlüsselung sinnvoll?</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de">
                <a:solidFill>
                  <a:schemeClr val="dk1"/>
                </a:solidFill>
              </a:rPr>
              <a:t>Vertraulichkeit</a:t>
            </a:r>
            <a:br>
              <a:rPr b="1" lang="de">
                <a:solidFill>
                  <a:schemeClr val="dk1"/>
                </a:solidFill>
              </a:rPr>
            </a:br>
            <a:r>
              <a:rPr lang="de">
                <a:solidFill>
                  <a:schemeClr val="dk1"/>
                </a:solidFill>
              </a:rPr>
              <a:t>Verschlüsselung sorgt dafür, dass Daten nur von autorisierten Personen oder Systemen gelesen werden können. Sie schützt vor dem Zugriff durch unbefugte Dritte, selbst wenn diese die Daten abfangen oder stehlen.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Integrität</a:t>
            </a:r>
            <a:br>
              <a:rPr b="1" lang="de">
                <a:solidFill>
                  <a:schemeClr val="dk1"/>
                </a:solidFill>
              </a:rPr>
            </a:br>
            <a:r>
              <a:rPr lang="de">
                <a:solidFill>
                  <a:schemeClr val="dk1"/>
                </a:solidFill>
              </a:rPr>
              <a:t>Verschlüsselung kann sicherstellen, dass Daten während der Übertragung oder Speicherung nicht unbemerkt manipuliert werden.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Datenschutz und Compliance</a:t>
            </a:r>
            <a:br>
              <a:rPr b="1" lang="de">
                <a:solidFill>
                  <a:schemeClr val="dk1"/>
                </a:solidFill>
              </a:rPr>
            </a:br>
            <a:r>
              <a:rPr lang="de">
                <a:solidFill>
                  <a:schemeClr val="dk1"/>
                </a:solidFill>
              </a:rPr>
              <a:t>Viele Datenschutzgesetze (z. B. DSGVO, HIPAA) schreiben vor, dass sensible Daten verschlüsselt werden müssen, um gesetzliche Anforderungen zu erfüllen.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Schutz vor Cyberangriffen</a:t>
            </a:r>
            <a:br>
              <a:rPr b="1" lang="de">
                <a:solidFill>
                  <a:schemeClr val="dk1"/>
                </a:solidFill>
              </a:rPr>
            </a:br>
            <a:r>
              <a:rPr lang="de">
                <a:solidFill>
                  <a:schemeClr val="dk1"/>
                </a:solidFill>
              </a:rPr>
              <a:t>Verschlüsselte Daten sind für Angreifer ohne die richtigen Schlüssel unbrauchbar. Selbst bei Datendiebstahl bleiben die Informationen geschützt.</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de" sz="1300">
                <a:solidFill>
                  <a:schemeClr val="dk1"/>
                </a:solidFill>
              </a:rPr>
              <a:t>Welche Daten müssen besonders geschützt werden?</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de">
                <a:solidFill>
                  <a:schemeClr val="dk1"/>
                </a:solidFill>
              </a:rPr>
              <a:t>Persönliche Daten (PII – Personally Identifiable Information)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Name, Adresse, Geburtsdatum, Telefonnummer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Sozialversicherungsnummern, Personalausweisdaten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Gesundheitsdaten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Zahlungsdaten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Kreditkarteninformationen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Bankkontodaten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Unternehmensgeheimnisse (oder Behördengeheimnisse)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Geschäftspläne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Kundenlisten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Finanzdaten und Marktforschung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Gesundheitsdaten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Krankenakten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Diagnosen und medizinische Behandlungen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Anmeldedaten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Passwörter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Authentifizierungs-Token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Kommunikation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E-Mails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Chats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VoIP-Gespräche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Kritische Infrastrukturdaten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Netzwerkinformationen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de">
                <a:solidFill>
                  <a:schemeClr val="dk1"/>
                </a:solidFill>
              </a:rPr>
              <a:t>Steuerungssysteme in Energie, Wasser und Verkehr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de">
                <a:solidFill>
                  <a:schemeClr val="dk1"/>
                </a:solidFill>
              </a:rPr>
              <a:t>Danach werden kurz Bitlocker und die Verschlüsselung individueller Dateien </a:t>
            </a:r>
            <a:r>
              <a:rPr lang="de">
                <a:solidFill>
                  <a:schemeClr val="dk1"/>
                </a:solidFill>
              </a:rPr>
              <a:t> unter Windows 11 </a:t>
            </a:r>
            <a:r>
              <a:rPr lang="de">
                <a:solidFill>
                  <a:schemeClr val="dk1"/>
                </a:solidFill>
              </a:rPr>
              <a:t> gezeigt.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de">
                <a:solidFill>
                  <a:schemeClr val="dk1"/>
                </a:solidFill>
              </a:rPr>
              <a:t>Bildquelle: eigene Darstellung</a:t>
            </a:r>
            <a:endParaRPr i="1">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046532c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046532c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
                <a:solidFill>
                  <a:schemeClr val="dk1"/>
                </a:solidFill>
              </a:rPr>
              <a:t>Die Folie erläutert Backup-Strategien: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de">
                <a:solidFill>
                  <a:schemeClr val="dk1"/>
                </a:solidFill>
              </a:rPr>
              <a:t>Automatische Backups mit Dateiversionsverlauf</a:t>
            </a:r>
            <a:r>
              <a:rPr lang="de">
                <a:solidFill>
                  <a:schemeClr val="dk1"/>
                </a:solidFill>
              </a:rPr>
              <a:t>: Regelmäßige Sicherung von Dateien aus festgelegten Ordnern auf externe Laufwerke oder Cloud-Dienste (z. B. OneDrive, Google Drive). Diese Backups können auch von Behörden eingerichtet sein.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Manuelle Backups</a:t>
            </a:r>
            <a:r>
              <a:rPr lang="de">
                <a:solidFill>
                  <a:schemeClr val="dk1"/>
                </a:solidFill>
              </a:rPr>
              <a:t>: Erstellung eines vollständigen Systemabbilds auf Festplatte, DVD oder über das Netzwerk, um das gesamte System wiederherstellen zu können.</a:t>
            </a:r>
            <a:endParaRPr>
              <a:solidFill>
                <a:schemeClr val="dk1"/>
              </a:solidFill>
            </a:endParaRPr>
          </a:p>
          <a:p>
            <a:pPr indent="0" lvl="0" marL="0" rtl="0" algn="l">
              <a:lnSpc>
                <a:spcPct val="115000"/>
              </a:lnSpc>
              <a:spcBef>
                <a:spcPts val="1200"/>
              </a:spcBef>
              <a:spcAft>
                <a:spcPts val="0"/>
              </a:spcAft>
              <a:buNone/>
            </a:pPr>
            <a:r>
              <a:rPr lang="de">
                <a:solidFill>
                  <a:schemeClr val="dk1"/>
                </a:solidFill>
              </a:rPr>
              <a:t>Diese Maßnahmen dienen der Datensicherheit und Wiederherstellbarkeit.</a:t>
            </a:r>
            <a:endParaRPr>
              <a:solidFill>
                <a:schemeClr val="dk1"/>
              </a:solidFill>
            </a:endParaRPr>
          </a:p>
          <a:p>
            <a:pPr indent="0" lvl="0" marL="0" rtl="0" algn="l">
              <a:lnSpc>
                <a:spcPct val="115000"/>
              </a:lnSpc>
              <a:spcBef>
                <a:spcPts val="1200"/>
              </a:spcBef>
              <a:spcAft>
                <a:spcPts val="1200"/>
              </a:spcAft>
              <a:buNone/>
            </a:pPr>
            <a:r>
              <a:rPr i="1" lang="de">
                <a:solidFill>
                  <a:schemeClr val="dk1"/>
                </a:solidFill>
              </a:rPr>
              <a:t>Bildquelle</a:t>
            </a:r>
            <a:r>
              <a:rPr i="1" lang="de">
                <a:solidFill>
                  <a:schemeClr val="dk1"/>
                </a:solidFill>
              </a:rPr>
              <a:t>: eigene Darstellung</a:t>
            </a:r>
            <a:endParaRPr i="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046532cf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046532cf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t>Das BSI bietet eine Checkliste zur Arbeit im Homeoffice: </a:t>
            </a:r>
            <a:r>
              <a:rPr lang="de">
                <a:solidFill>
                  <a:schemeClr val="dk1"/>
                </a:solidFill>
              </a:rPr>
              <a:t>https://www.bsi.bund.de/DE/Themen/Unternehmen-und-Organisationen/Informationen-und-Empfehlungen/Empfehlungen-nach-Angriffszielen/Remote/Home-Office/Checkliste-Home-Office/checkhomeoffice_node.html</a:t>
            </a:r>
            <a:endParaRPr/>
          </a:p>
          <a:p>
            <a:pPr indent="0" lvl="0" marL="0" rtl="0" algn="l">
              <a:lnSpc>
                <a:spcPct val="115000"/>
              </a:lnSpc>
              <a:spcBef>
                <a:spcPts val="1200"/>
              </a:spcBef>
              <a:spcAft>
                <a:spcPts val="1200"/>
              </a:spcAft>
              <a:buNone/>
            </a:pPr>
            <a:r>
              <a:rPr lang="de"/>
              <a:t>Dieser richtet sich eher an Adminstrator:innen, als an Enduser. Die Fragen auf dieser Folie basieren auf den Fragen des Katalogs, sind aber so abgewandelt, dass sie sich an Enduser wenden.</a:t>
            </a:r>
            <a:br>
              <a:rPr lang="de"/>
            </a:br>
            <a:br>
              <a:rPr lang="de"/>
            </a:br>
            <a:r>
              <a:rPr i="1" lang="de"/>
              <a:t>Bild von </a:t>
            </a:r>
            <a:r>
              <a:rPr i="1" lang="de" u="sng">
                <a:solidFill>
                  <a:schemeClr val="hlink"/>
                </a:solidFill>
                <a:hlinkClick r:id="rId2"/>
              </a:rPr>
              <a:t>https://openverse.org/image/a98db76e-8553-4e24-b1f3-21a035433429?q=homeoffice&amp;p=5</a:t>
            </a:r>
            <a:r>
              <a:rPr i="1" lang="de"/>
              <a:t> (Public Domain)</a:t>
            </a:r>
            <a:endParaRPr i="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d954c138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d954c138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solidFill>
                  <a:schemeClr val="dk1"/>
                </a:solidFill>
              </a:rPr>
              <a:t>Im Modul </a:t>
            </a:r>
            <a:r>
              <a:rPr b="1" lang="de">
                <a:solidFill>
                  <a:schemeClr val="dk1"/>
                </a:solidFill>
              </a:rPr>
              <a:t>"Reaktion auf Sicherheitsvorfälle"</a:t>
            </a:r>
            <a:r>
              <a:rPr lang="de">
                <a:solidFill>
                  <a:schemeClr val="dk1"/>
                </a:solidFill>
              </a:rPr>
              <a:t> lernen Sie, angemessen auf potenzielle IT-Sicherheitsbedrohungen zu reagieren. Die Schulung soll Sie für effektives Handeln in kritischen Situationen sensibilisieren. Ziel ist es, die Auswirkungen von Cyberangriffen zu minimieren, strukturiert vorzugehen und typische Fehler zu vermeiden.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de">
                <a:solidFill>
                  <a:schemeClr val="dk1"/>
                </a:solidFill>
              </a:rPr>
              <a:t>Die kommende Übung stellt ein praxisnahes Szenario dar, bei dem Sie erste Handlungsschritte entwickeln, um die Kontrolle über die Situation zu bewahren und Ihre IT-Abteilung effektiv zu unterstützen.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d954c138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d954c138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d954c138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d954c138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Szenario:</a:t>
            </a:r>
            <a:r>
              <a:rPr lang="de">
                <a:solidFill>
                  <a:schemeClr val="dk1"/>
                </a:solidFill>
              </a:rPr>
              <a:t> Sie sitzen an Ihrem Arbeitsplatz und erhalten eine dringende E-Mail. Nach dem Öffnen des E-Mail-Anhangs erscheint der folgende Bildschirm. Wie gehen Sie vor?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Aufgabe:</a:t>
            </a:r>
            <a:r>
              <a:rPr lang="de">
                <a:solidFill>
                  <a:schemeClr val="dk1"/>
                </a:solidFill>
              </a:rPr>
              <a:t> Analysieren Sie die Situation und entwickeln Sie innerhalb von 10 Minuten konkrete Schritte, wie Sie reagieren würden.</a:t>
            </a:r>
            <a:endParaRPr>
              <a:solidFill>
                <a:schemeClr val="dk1"/>
              </a:solidFill>
            </a:endParaRPr>
          </a:p>
          <a:p>
            <a:pPr indent="0" lvl="0" marL="0" rtl="0" algn="l">
              <a:lnSpc>
                <a:spcPct val="115000"/>
              </a:lnSpc>
              <a:spcBef>
                <a:spcPts val="1200"/>
              </a:spcBef>
              <a:spcAft>
                <a:spcPts val="0"/>
              </a:spcAft>
              <a:buNone/>
            </a:pPr>
            <a:r>
              <a:rPr b="1" lang="de">
                <a:solidFill>
                  <a:schemeClr val="dk1"/>
                </a:solidFill>
              </a:rPr>
              <a:t>Variante A - Geführte Übung:</a:t>
            </a:r>
            <a:r>
              <a:rPr lang="de">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de">
                <a:solidFill>
                  <a:schemeClr val="dk1"/>
                </a:solidFill>
              </a:rPr>
              <a:t>Was sehen Sie auf dem Bildschirm?</a:t>
            </a:r>
            <a:r>
              <a:rPr lang="de">
                <a:solidFill>
                  <a:schemeClr val="dk1"/>
                </a:solidFill>
              </a:rPr>
              <a:t> – Beschreiben Sie die Datei und Nachricht.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Was könnte das Risiko sein?</a:t>
            </a:r>
            <a:r>
              <a:rPr lang="de">
                <a:solidFill>
                  <a:schemeClr val="dk1"/>
                </a:solidFill>
              </a:rPr>
              <a:t> – Schadhafte Software, Viren, Ransomware.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Was tun, bevor Sie die Datei öffnen?</a:t>
            </a:r>
            <a:r>
              <a:rPr lang="de">
                <a:solidFill>
                  <a:schemeClr val="dk1"/>
                </a:solidFill>
              </a:rPr>
              <a:t> – Antivirenprüfung, Quelle verifizieren.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Wie sicherstellen, dass der Anhang keine Bedrohung ist?</a:t>
            </a:r>
            <a:r>
              <a:rPr lang="de">
                <a:solidFill>
                  <a:schemeClr val="dk1"/>
                </a:solidFill>
              </a:rPr>
              <a:t> – Antiviren-Software, IT-Abteilung kontaktieren.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Welche Kommunikation ist nötig?</a:t>
            </a:r>
            <a:r>
              <a:rPr lang="de">
                <a:solidFill>
                  <a:schemeClr val="dk1"/>
                </a:solidFill>
              </a:rPr>
              <a:t> – Kontakt zum Absender, IT informieren.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Dokumentation/Eskalation?</a:t>
            </a:r>
            <a:r>
              <a:rPr lang="de">
                <a:solidFill>
                  <a:schemeClr val="dk1"/>
                </a:solidFill>
              </a:rPr>
              <a:t> – Welche Protokolle folgen?</a:t>
            </a:r>
            <a:endParaRPr>
              <a:solidFill>
                <a:schemeClr val="dk1"/>
              </a:solidFill>
            </a:endParaRPr>
          </a:p>
          <a:p>
            <a:pPr indent="0" lvl="0" marL="0" rtl="0" algn="l">
              <a:lnSpc>
                <a:spcPct val="115000"/>
              </a:lnSpc>
              <a:spcBef>
                <a:spcPts val="1200"/>
              </a:spcBef>
              <a:spcAft>
                <a:spcPts val="0"/>
              </a:spcAft>
              <a:buNone/>
            </a:pPr>
            <a:r>
              <a:rPr lang="de" u="sng">
                <a:solidFill>
                  <a:schemeClr val="dk1"/>
                </a:solidFill>
              </a:rPr>
              <a:t>Interaktive Phase:</a:t>
            </a:r>
            <a:r>
              <a:rPr lang="de">
                <a:solidFill>
                  <a:schemeClr val="dk1"/>
                </a:solidFill>
              </a:rPr>
              <a:t> Simulation einer IT-Abteilung. Kommunikation und Eskalation üben.</a:t>
            </a:r>
            <a:endParaRPr>
              <a:solidFill>
                <a:schemeClr val="dk1"/>
              </a:solidFill>
            </a:endParaRPr>
          </a:p>
          <a:p>
            <a:pPr indent="0" lvl="0" marL="0" rtl="0" algn="l">
              <a:lnSpc>
                <a:spcPct val="115000"/>
              </a:lnSpc>
              <a:spcBef>
                <a:spcPts val="1200"/>
              </a:spcBef>
              <a:spcAft>
                <a:spcPts val="0"/>
              </a:spcAft>
              <a:buNone/>
            </a:pPr>
            <a:r>
              <a:rPr b="1" lang="de">
                <a:solidFill>
                  <a:schemeClr val="dk1"/>
                </a:solidFill>
              </a:rPr>
              <a:t>Variante B - Offene Übung: </a:t>
            </a:r>
            <a:endParaRPr b="1">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de">
                <a:solidFill>
                  <a:schemeClr val="dk1"/>
                </a:solidFill>
              </a:rPr>
              <a:t>Hinweis an fortgeschrittene Teilnehmende möglich, dass ihre Lösung folgende Aspekte umfassen könnte:</a:t>
            </a:r>
            <a:endParaRPr>
              <a:solidFill>
                <a:schemeClr val="dk1"/>
              </a:solidFill>
            </a:endParaRPr>
          </a:p>
          <a:p>
            <a:pPr indent="-298450" lvl="0" marL="457200" rtl="0" algn="l">
              <a:lnSpc>
                <a:spcPct val="150000"/>
              </a:lnSpc>
              <a:spcBef>
                <a:spcPts val="1200"/>
              </a:spcBef>
              <a:spcAft>
                <a:spcPts val="0"/>
              </a:spcAft>
              <a:buClr>
                <a:schemeClr val="dk1"/>
              </a:buClr>
              <a:buSzPts val="1100"/>
              <a:buAutoNum type="arabicPeriod"/>
            </a:pPr>
            <a:r>
              <a:rPr lang="de">
                <a:solidFill>
                  <a:schemeClr val="dk1"/>
                </a:solidFill>
              </a:rPr>
              <a:t>Plan zur Überprüfung der Datei</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konkrete Handlungsschritte, die das Eindämmen der Gefahr betreffen</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Welche Schwachstellen oder Risiken könnten in einer Behörde für derartige Vorfälle bestehen?</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de">
                <a:solidFill>
                  <a:schemeClr val="dk1"/>
                </a:solidFill>
              </a:rPr>
              <a:t>Welche präventiven Maßnahmen könnten vorab getroffen werden, um diese Situationen zu minimieren?</a:t>
            </a:r>
            <a:endParaRPr b="1">
              <a:solidFill>
                <a:schemeClr val="dk1"/>
              </a:solidFill>
            </a:endParaRPr>
          </a:p>
          <a:p>
            <a:pPr indent="0" lvl="0" marL="0" rtl="0" algn="l">
              <a:lnSpc>
                <a:spcPct val="115000"/>
              </a:lnSpc>
              <a:spcBef>
                <a:spcPts val="1200"/>
              </a:spcBef>
              <a:spcAft>
                <a:spcPts val="0"/>
              </a:spcAft>
              <a:buNone/>
            </a:pPr>
            <a:r>
              <a:rPr i="1" lang="de">
                <a:solidFill>
                  <a:schemeClr val="dk1"/>
                </a:solidFill>
              </a:rPr>
              <a:t>Bildquelle: eigene Darstellung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d954c138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d954c138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de"/>
              <a:t>Aufarbeitung der Ergebnisse der praktischen Übung und Besprechung des richtigen Vorgehens. Der folgende Text ist nur als Anhaltspunkt für Sie als Schulenden gedacht und sollte auf die individuellen Ergebnisse der jeweiligen Gruppe angepasst werden:</a:t>
            </a:r>
            <a:endParaRPr i="1"/>
          </a:p>
          <a:p>
            <a:pPr indent="0" lvl="0" marL="0" rtl="0" algn="l">
              <a:lnSpc>
                <a:spcPct val="115000"/>
              </a:lnSpc>
              <a:spcBef>
                <a:spcPts val="1200"/>
              </a:spcBef>
              <a:spcAft>
                <a:spcPts val="0"/>
              </a:spcAft>
              <a:buClr>
                <a:schemeClr val="dk1"/>
              </a:buClr>
              <a:buSzPts val="1100"/>
              <a:buFont typeface="Arial"/>
              <a:buNone/>
            </a:pPr>
            <a:r>
              <a:rPr lang="de"/>
              <a:t>Die richtige Reaktion auf IT-Sicherheitsvorfälle ist entscheidend, um Schäden zu minimieren und langfristige Prävention zu gewährleisten. Die IT-Notfallkarte der Allianz für Cybersicherheit dient dabei als Orientierungshilfe und bietet eine strukturierte Anleitung, um in solchen Situationen schnell und effektiv zu handeln.</a:t>
            </a:r>
            <a:endParaRPr/>
          </a:p>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Leitfragen zur Orientierung:</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de">
                <a:solidFill>
                  <a:schemeClr val="dk1"/>
                </a:solidFill>
              </a:rPr>
              <a:t>Welche Schritte ergreifen Sie sofort, um den Schaden zu minimieren?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de">
                <a:solidFill>
                  <a:schemeClr val="dk1"/>
                </a:solidFill>
              </a:rPr>
              <a:t>Wen informieren Sie und welche Kommunikationswege nutzen Sie? &gt;&gt;&gt; s. IT-Notfallkarte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de">
                <a:solidFill>
                  <a:schemeClr val="dk1"/>
                </a:solidFill>
              </a:rPr>
              <a:t>Was würden Sie vermeiden, um die Situation nicht zu verschlimmern?</a:t>
            </a:r>
            <a:endParaRPr/>
          </a:p>
          <a:p>
            <a:pPr indent="0" lvl="0" marL="0" rtl="0" algn="l">
              <a:lnSpc>
                <a:spcPct val="115000"/>
              </a:lnSpc>
              <a:spcBef>
                <a:spcPts val="1200"/>
              </a:spcBef>
              <a:spcAft>
                <a:spcPts val="0"/>
              </a:spcAft>
              <a:buClr>
                <a:schemeClr val="dk1"/>
              </a:buClr>
              <a:buSzPts val="1100"/>
              <a:buFont typeface="Arial"/>
              <a:buNone/>
            </a:pPr>
            <a:r>
              <a:rPr lang="de"/>
              <a:t>Zu den Best Practices gehören zunächst regelmäßige Schulungen und Übungen, damit alle Mitarbeitenden die IT-Sicherheitsprozesse kennen und im Ernstfall wissen, wie sie reagieren sollen. Ebenso wichtig ist die schnelle Meldung eines Vorfalls an die IT-Abteilung, um eine koordinierte Reaktion einzuleiten. Eine unverzichtbare Maßnahme ist das Trennen betroffener Systeme vom Netzwerk, um die Ausbreitung des Schadens zu verhindern (</a:t>
            </a:r>
            <a:r>
              <a:rPr i="1" lang="de"/>
              <a:t>hierbei ist es ratsam ein Netzwerkkabel zeigen zu können, da in der Praxis nicht alle Kolleg:innen wissen, wie ein Netzwerkkabel aussieht</a:t>
            </a:r>
            <a:r>
              <a:rPr lang="de"/>
              <a:t>). Zusätzlich sollte jeder Vorfall sorgfältig dokumentiert werden – dies ist nicht nur für die Analyse, sondern auch für rechtliche Zwecke essenziell. Abschließend sollten Nachbesprechungen durchgeführt werden, um Schwachstellen zu identifizieren und gezielte Präventionsmaßnahmen umzusetzen.</a:t>
            </a:r>
            <a:endParaRPr/>
          </a:p>
          <a:p>
            <a:pPr indent="0" lvl="0" marL="0" rtl="0" algn="l">
              <a:lnSpc>
                <a:spcPct val="115000"/>
              </a:lnSpc>
              <a:spcBef>
                <a:spcPts val="1200"/>
              </a:spcBef>
              <a:spcAft>
                <a:spcPts val="0"/>
              </a:spcAft>
              <a:buClr>
                <a:schemeClr val="dk1"/>
              </a:buClr>
              <a:buSzPts val="1100"/>
              <a:buFont typeface="Arial"/>
              <a:buNone/>
            </a:pPr>
            <a:r>
              <a:rPr lang="de"/>
              <a:t>Auf der anderen Seite gibt es Vorgehensweisen, die unbedingt vermieden werden sollten. Eigenmächtiges Handeln ohne ausreichende Kenntnisse führt oft zur Verschärfung der Situation. Auch das Ignorieren ungewöhnlicher Verhaltensweisen oder Warnsignale kann schwerwiegende Folgen haben. Kritisch ist es außerdem, Daten unkontrolliert zu löschen oder Systeme einfach abzuschalten, da dies wichtige Beweise zerstören kann. Eine der größten Fehlerquellen ist es jedoch, Vorfälle nicht zu analysieren oder Maßnahmen für die Zukunft zu unterlassen. Dadurch bleiben Schwachstellen bestehen, und ähnliche Vorfälle könnten sich wiederholen.</a:t>
            </a:r>
            <a:endParaRPr/>
          </a:p>
          <a:p>
            <a:pPr indent="0" lvl="0" marL="0" rtl="0" algn="l">
              <a:lnSpc>
                <a:spcPct val="115000"/>
              </a:lnSpc>
              <a:spcBef>
                <a:spcPts val="1200"/>
              </a:spcBef>
              <a:spcAft>
                <a:spcPts val="0"/>
              </a:spcAft>
              <a:buNone/>
            </a:pPr>
            <a:r>
              <a:rPr lang="de"/>
              <a:t>Zusammengefasst: Eine klare, strukturierte Vorgehensweise unter Anwendung von Best Practices sorgt nicht nur dafür, dass ein aktueller Vorfall effektiv bewältigt wird, sondern trägt auch dazu bei, die Cybersicherheit in der gesamten Organisation nachhaltig zu stärken.</a:t>
            </a:r>
            <a:endParaRPr/>
          </a:p>
          <a:p>
            <a:pPr indent="0" lvl="0" marL="0" rtl="0" algn="l">
              <a:spcBef>
                <a:spcPts val="1200"/>
              </a:spcBef>
              <a:spcAft>
                <a:spcPts val="0"/>
              </a:spcAft>
              <a:buNone/>
            </a:pPr>
            <a:r>
              <a:rPr i="1" lang="de"/>
              <a:t>Bildquelle: </a:t>
            </a:r>
            <a:r>
              <a:rPr i="1" lang="de">
                <a:solidFill>
                  <a:schemeClr val="dk1"/>
                </a:solidFill>
              </a:rPr>
              <a:t>Bundesamt für Sicherheit in der Informationstechnik. (2024). IT-Notfallkarte. Allianz für Cyber-Sicherheit. Abgerufen am 12.12.2024, von</a:t>
            </a:r>
            <a:r>
              <a:rPr i="1" lang="de">
                <a:solidFill>
                  <a:schemeClr val="dk1"/>
                </a:solidFill>
                <a:uFill>
                  <a:noFill/>
                </a:uFill>
                <a:hlinkClick r:id="rId2">
                  <a:extLst>
                    <a:ext uri="{A12FA001-AC4F-418D-AE19-62706E023703}">
                      <ahyp:hlinkClr val="tx"/>
                    </a:ext>
                  </a:extLst>
                </a:hlinkClick>
              </a:rPr>
              <a:t> </a:t>
            </a:r>
            <a:r>
              <a:rPr i="1" lang="de" u="sng">
                <a:solidFill>
                  <a:schemeClr val="hlink"/>
                </a:solidFill>
                <a:hlinkClick r:id="rId3"/>
              </a:rPr>
              <a:t>https://www.allianz-fuer-cybersicherheit.de/Webs/ACS/DE/Informationen-und-Empfehlungen/Empfehlungen-nach-Angriffszielen/Unternehmen-allgemein/IT-Notfallkarte/IT-Notfallkarte/it-notfallkarte_node.html</a:t>
            </a:r>
            <a:endParaRPr i="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f973800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f973800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d954c138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d954c13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1. Schutz vor persönlichen Problemen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"Stellen Sie sich vor, jemand hackt Ihr E-Mail-Konto oder Ihre Dienstgeräte."</a:t>
            </a:r>
            <a:br>
              <a:rPr b="1" lang="de">
                <a:solidFill>
                  <a:schemeClr val="dk1"/>
                </a:solidFill>
              </a:rPr>
            </a:br>
            <a:r>
              <a:rPr lang="de">
                <a:solidFill>
                  <a:schemeClr val="dk1"/>
                </a:solidFill>
              </a:rPr>
              <a:t>Das kann dazu führen, dass private Informationen veröffentlicht werden oder berufliche Daten in die falschen Hände geraten. Die Schulung hilft Ihnen, solche Risiken zu erkennen und zu vermeiden – sowohl im Beruf als auch privat.</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2. Vermeidung von Mehrarbeit und Ärger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"Ein falscher Klick kann bedeuten, dass Sie stunden-, wochen- oder monatelang nicht mehr wie gewohnt arbeiten können."</a:t>
            </a:r>
            <a:br>
              <a:rPr b="1" lang="de">
                <a:solidFill>
                  <a:schemeClr val="dk1"/>
                </a:solidFill>
              </a:rPr>
            </a:br>
            <a:r>
              <a:rPr lang="de">
                <a:solidFill>
                  <a:schemeClr val="dk1"/>
                </a:solidFill>
              </a:rPr>
              <a:t>Wenn Schadsoftware Ihre Systeme lahmlegt, verlieren Sie wertvolle Arbeitszeit und haben zusätzlichen Stress. Ggf. müssen ganze Abläufe behelfsweise geändert werden. Es fallen zusätzliche Arbeitsschritte an, sodass sich die Bearbeitungszeit erhöht. Mit dem Wissen aus der Schulung können Sie solche Situationen umgehen und Ihre Arbeit ohne Unterbrechung erledigen.</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3. Beitrag zur Sicherheit Ihrer Behörde und den Bürger:innen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"Wussten Sie, dass die meisten Sicherheitsvorfälle durch kleine Fehler entstehen?"</a:t>
            </a:r>
            <a:br>
              <a:rPr b="1" lang="de">
                <a:solidFill>
                  <a:schemeClr val="dk1"/>
                </a:solidFill>
              </a:rPr>
            </a:br>
            <a:r>
              <a:rPr lang="de">
                <a:solidFill>
                  <a:schemeClr val="dk1"/>
                </a:solidFill>
              </a:rPr>
              <a:t>Häufig sind Angriffe aufgrund kleiner Fehler, wie einem unsicheren oder nicht geänderten Passwort, möglich. Wenn Sie sich der Risiken bewusst sind, tragen Sie aktiv dazu bei, nicht nur Ihre Behörde, sondern auch die Bürger:innen vor Datenverlust, Imageschäden und hohen Kosten zu schützen. Hierbei ist die besondere Verantwortung des öffentlichen Dienstes gegenüber den Bürger:innen zu betonen. Damit sorgen Sie auch für einen reibungslosen Ablauf Ihrer eigenen Arbeit. </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4. Verständnis für aktuelle Bedrohungen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"Möchten Sie wissen, wie Angreifer:innen vorgehen?"</a:t>
            </a:r>
            <a:br>
              <a:rPr b="1" lang="de">
                <a:solidFill>
                  <a:schemeClr val="dk1"/>
                </a:solidFill>
              </a:rPr>
            </a:br>
            <a:r>
              <a:rPr lang="de">
                <a:solidFill>
                  <a:schemeClr val="dk1"/>
                </a:solidFill>
              </a:rPr>
              <a:t>In der Schulung lernen Sie, wie Hacker versuchen, an Daten zu kommen, und wie Sie sich davor schützen können. Dieses Wissen hilft Ihnen nicht nur im Beruf, sondern auch im Alltag – zum Beispiel beim Umgang mit Ihren privaten Geräten. </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5. Vermeidung unangenehmer Konsequenzen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"Ein Sicherheitsvorfall erfordert eine Prüfung, um Ursachen und Schäden zu klären."</a:t>
            </a:r>
            <a:br>
              <a:rPr b="1" lang="de">
                <a:solidFill>
                  <a:schemeClr val="dk1"/>
                </a:solidFill>
              </a:rPr>
            </a:br>
            <a:r>
              <a:rPr lang="de">
                <a:solidFill>
                  <a:schemeClr val="dk1"/>
                </a:solidFill>
              </a:rPr>
              <a:t>Dabei steht das Lernen aus dem Vorfall im Mittelpunkt, nicht die Schuldfrage. Mit dem Wissen aus der Schulung können Sie in IT-Krisensituationen angemessen reagieren und tragen so zu einer schnellen Lösung bei. Eine offene Fehlerkultur ist dabei entscheidend – niemand erwartet, dass Sie IT-Expert:in sind, aber ein grundlegendes Verständnis sowie ein korrektes und angemessenes Handeln wird vorausgesetzt, damit Sie Ihre Behörde und sich selbst vor größeren Folgen schützen.</a:t>
            </a:r>
            <a:endParaRPr>
              <a:solidFill>
                <a:schemeClr val="dk1"/>
              </a:solidFill>
            </a:endParaRPr>
          </a:p>
          <a:p>
            <a:pPr indent="-22860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28600" lvl="0" marL="457200" rtl="0" algn="l">
              <a:lnSpc>
                <a:spcPct val="115000"/>
              </a:lnSpc>
              <a:spcBef>
                <a:spcPts val="1400"/>
              </a:spcBef>
              <a:spcAft>
                <a:spcPts val="0"/>
              </a:spcAft>
              <a:buClr>
                <a:schemeClr val="dk1"/>
              </a:buClr>
              <a:buSzPts val="1100"/>
              <a:buFont typeface="Arial"/>
              <a:buNone/>
            </a:pPr>
            <a:r>
              <a:rPr b="1" lang="de" sz="1300">
                <a:solidFill>
                  <a:schemeClr val="dk1"/>
                </a:solidFill>
              </a:rPr>
              <a:t>6. Stärkung Ihrer Kompetenz im Arbeitsalltag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"IT-Sicherheit ist heute wichtiger denn je – auch im öffentlichen Dienst."</a:t>
            </a:r>
            <a:br>
              <a:rPr b="1" lang="de">
                <a:solidFill>
                  <a:schemeClr val="dk1"/>
                </a:solidFill>
              </a:rPr>
            </a:br>
            <a:r>
              <a:rPr lang="de">
                <a:solidFill>
                  <a:schemeClr val="dk1"/>
                </a:solidFill>
              </a:rPr>
              <a:t>Mit dem Wissen aus der Schulung sind Sie bestens gerüstet, um die Anforderungen der Digitalisierung sicher zu meistern und in Ihrem Arbeitsumfeld eine Vorreiterrolle einzunehmen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d954c138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d954c138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
              <a:t>Die öffentliche Verwaltung ist zunehmend Ziel von Cyberangriffen, wie die Vorfälle beim Landkreis Anhalt-Bitterfeld im Juli 2021 und bei der Südwestfalen-IT Ende Oktober 2023 deutlich zeigen. Diese Beispiele verdeutlichen, welche gravierenden Folgen solche Angriffe haben können, nicht nur auf die IT-Infrastruktur, sondern auch auf die Bürger und die tägliche Verwaltungsarbeit.</a:t>
            </a:r>
            <a:endParaRPr/>
          </a:p>
          <a:p>
            <a:pPr indent="0" lvl="0" marL="0" rtl="0" algn="l">
              <a:lnSpc>
                <a:spcPct val="115000"/>
              </a:lnSpc>
              <a:spcBef>
                <a:spcPts val="1200"/>
              </a:spcBef>
              <a:spcAft>
                <a:spcPts val="0"/>
              </a:spcAft>
              <a:buClr>
                <a:schemeClr val="dk1"/>
              </a:buClr>
              <a:buSzPts val="1100"/>
              <a:buFont typeface="Arial"/>
              <a:buNone/>
            </a:pPr>
            <a:r>
              <a:rPr lang="de"/>
              <a:t>Ein Ransomware-Angriff auf den Landkreis Anhalt-Bitterfeld führte zur Verschlüsselung von über 400 Servern und legte die gesamte Verwaltung lahm. Verwaltungsabläufe, wie die Bearbeitung von Anträgen oder die Auszahlung von Sozialleistungen, wurden massiv gestört. Der Katastrophenfall wurde ausgerufen – ein drastischer Schritt, um externe Unterstützung und Notfallmaßnahmen zu koordinieren. Der Landkreis erlitt finanzielle Schäden von etwa 2,5 Millionen Euro. Bürger und Mitarbeitende mussten über Wochen mit einem eingeschränkten oder ausgefallenen Betrieb zurechtkommen. Ursache: Unzureichende Prävention und mangelhafte IT-Resilienz.</a:t>
            </a:r>
            <a:endParaRPr/>
          </a:p>
          <a:p>
            <a:pPr indent="0" lvl="0" marL="0" rtl="0" algn="l">
              <a:lnSpc>
                <a:spcPct val="115000"/>
              </a:lnSpc>
              <a:spcBef>
                <a:spcPts val="1200"/>
              </a:spcBef>
              <a:spcAft>
                <a:spcPts val="0"/>
              </a:spcAft>
              <a:buClr>
                <a:schemeClr val="dk1"/>
              </a:buClr>
              <a:buSzPts val="1100"/>
              <a:buFont typeface="Arial"/>
              <a:buNone/>
            </a:pPr>
            <a:r>
              <a:rPr lang="de"/>
              <a:t>Der Vorfall bei Südwestfalen-IT im Jahr 2023 zeigt, wie gefährlich Nachlässigkeiten bei Passwörtern und Sicherheitsupdates sein können. Die Angreifer nutzten eine Schwachstelle in der VPN-Software und lahmten die IT-Infrastruktur von 72 Kommunen – Einwohnermeldeämter, Standesämter und Sozialwesen waren monatelang außer Betrieb. Die IT-Dienstleistung für Tausende Bürger fiel aus. Mehrere Server mussten neu aufgesetzt werden, und die Verwaltung konnte ihre Arbeit erst ein Jahr später vollständig aufnehmen.</a:t>
            </a:r>
            <a:endParaRPr/>
          </a:p>
          <a:p>
            <a:pPr indent="0" lvl="0" marL="0" rtl="0" algn="l">
              <a:lnSpc>
                <a:spcPct val="115000"/>
              </a:lnSpc>
              <a:spcBef>
                <a:spcPts val="1200"/>
              </a:spcBef>
              <a:spcAft>
                <a:spcPts val="1200"/>
              </a:spcAft>
              <a:buNone/>
            </a:pPr>
            <a:r>
              <a:rPr lang="de"/>
              <a:t>Was bedeuten diese Vorfälle für uns? Fehlende Prävention, wie schwache Passwörter und unregelmäßige Updates, öffnen Tür und Tor für Angreifer. Der entstehende Schaden ist immens: finanzielle Verluste, Vertrauensverlust der Bürger und wochenlange Ausfälle öffentlicher Dienstleistungen. Es liegt an uns, durch vorausschauendes Handeln, regelmäßige Schulungen und stärkere Sicherheitsmaßnahmen solche Szenarien zu verhindern.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df078d5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df078d5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973800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f973800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de">
                <a:solidFill>
                  <a:schemeClr val="dk1"/>
                </a:solidFill>
              </a:rPr>
              <a:t>Diese Folie wurde für die Schulung einer Kommune in NRW erstellt und entsprechende Fallbeispiele rausgesucht. Aktuelle Fälle aus Ihrer Umgebung finden Sie bspw. auf der Seite </a:t>
            </a:r>
            <a:r>
              <a:rPr i="1" lang="de" u="sng">
                <a:solidFill>
                  <a:schemeClr val="hlink"/>
                </a:solidFill>
                <a:hlinkClick r:id="rId2"/>
              </a:rPr>
              <a:t>Kommunaler Notbetrieb</a:t>
            </a:r>
            <a:r>
              <a:rPr i="1" lang="de">
                <a:solidFill>
                  <a:schemeClr val="dk1"/>
                </a:solidFill>
              </a:rPr>
              <a:t>. Im Feedback zur Schulung wünschen sich Teilnehmende einen starken Bezug zur eigenen Behörde. Sollten Angriffe auf Sie erfolgt sein, könne Sie diese hier ebenfalls aufführen.</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de">
                <a:solidFill>
                  <a:schemeClr val="dk1"/>
                </a:solidFill>
              </a:rPr>
              <a:t>Diese Folie zeigt konkrete Beispiele, dass Cyberangriffe nicht nur global, sondern auch in unserer unmittelbaren Umgebung eine reale Gefahr darstellen. Städte wie Essen, Köln oder Neuss sowie der Kreis Wesel haben in den letzten Jahren unterschiedlichste Angriffe erlebt – von Ransomware, die ganze Systeme lahmlegte, bis zu Spamwellen, die Verwaltungsdienste überforderten.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de">
                <a:solidFill>
                  <a:schemeClr val="dk1"/>
                </a:solidFill>
              </a:rPr>
              <a:t>Was diese Fälle verdeutlichen: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de">
                <a:solidFill>
                  <a:schemeClr val="dk1"/>
                </a:solidFill>
              </a:rPr>
              <a:t>Allgegenwärtige Bedrohung:</a:t>
            </a:r>
            <a:r>
              <a:rPr lang="de">
                <a:solidFill>
                  <a:schemeClr val="dk1"/>
                </a:solidFill>
              </a:rPr>
              <a:t> Keine Stadt oder Behörde ist zu klein oder unwichtig, um Ziel eines Angriffs zu werden.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Vielfältige Konsequenzen:</a:t>
            </a:r>
            <a:r>
              <a:rPr lang="de">
                <a:solidFill>
                  <a:schemeClr val="dk1"/>
                </a:solidFill>
              </a:rPr>
              <a:t> Ob IT-Ausfälle, finanzielle Schäden oder Vertrauensverluste – Cyberangriffe haben weitreichende Folgen für Bürger:innen und Institutionen.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de">
                <a:solidFill>
                  <a:schemeClr val="dk1"/>
                </a:solidFill>
              </a:rPr>
              <a:t>Erfolgreiche Gegenmaßnahmen:</a:t>
            </a:r>
            <a:r>
              <a:rPr lang="de">
                <a:solidFill>
                  <a:schemeClr val="dk1"/>
                </a:solidFill>
              </a:rPr>
              <a:t> Der schnelle Umgang mit Schwachstellen, wie in Neuss gezeigt, kann größere Schäden verhindern, erfordert jedoch Vorbereitung und Schulung.</a:t>
            </a:r>
            <a:endParaRPr>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1200"/>
              </a:spcAft>
              <a:buNone/>
            </a:pPr>
            <a:r>
              <a:rPr b="1" lang="de">
                <a:solidFill>
                  <a:schemeClr val="dk1"/>
                </a:solidFill>
              </a:rPr>
              <a:t>Botschaft:</a:t>
            </a:r>
            <a:r>
              <a:rPr lang="de">
                <a:solidFill>
                  <a:schemeClr val="dk1"/>
                </a:solidFill>
              </a:rPr>
              <a:t> Diese Vorfälle sind Warnsignale und zugleich Lernmöglichkeiten. Durch präventive Maßnahmen und ein starkes Sicherheitsbewusstsein kann jede Behörde ihre Widerstandskraft erhöhen.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df078d5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df078d5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a:solidFill>
                  <a:schemeClr val="dk1"/>
                </a:solidFill>
              </a:rPr>
              <a:t>Für gut funktionierende</a:t>
            </a:r>
            <a:r>
              <a:rPr lang="de">
                <a:solidFill>
                  <a:schemeClr val="dk1"/>
                </a:solidFill>
              </a:rPr>
              <a:t> IT-Sicherheit sind Beispiele schwer zu finden – denn eine starke Abwehr lässt Katastrophen gar nicht erst zu. Die Stadt Berlin stellt ein positives und anschauliches Beispiel mit ihrer IKT-Sicherheitsarchitektur dar. Sie sorgt dafür, dass auf IT-Sicherheitsbedrohungen effizient reagiert werden kann und </a:t>
            </a:r>
            <a:r>
              <a:rPr lang="de">
                <a:solidFill>
                  <a:schemeClr val="dk1"/>
                </a:solidFill>
              </a:rPr>
              <a:t>alle Verwaltungsstellen Berlins sicher arbeiten und reibungslos miteinander kooperieren.</a:t>
            </a:r>
            <a:endParaRPr>
              <a:solidFill>
                <a:schemeClr val="dk1"/>
              </a:solidFill>
            </a:endParaRPr>
          </a:p>
          <a:p>
            <a:pPr indent="0" lvl="0" marL="0" rtl="0" algn="l">
              <a:lnSpc>
                <a:spcPct val="115000"/>
              </a:lnSpc>
              <a:spcBef>
                <a:spcPts val="1200"/>
              </a:spcBef>
              <a:spcAft>
                <a:spcPts val="0"/>
              </a:spcAft>
              <a:buNone/>
            </a:pPr>
            <a:r>
              <a:rPr lang="de">
                <a:solidFill>
                  <a:schemeClr val="dk1"/>
                </a:solidFill>
              </a:rPr>
              <a:t>Die Strategie basiert auf mehreren Säulen: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de">
                <a:solidFill>
                  <a:schemeClr val="dk1"/>
                </a:solidFill>
              </a:rPr>
              <a:t>Sicherheitsrichtlinien:</a:t>
            </a:r>
            <a:r>
              <a:rPr lang="de">
                <a:solidFill>
                  <a:schemeClr val="dk1"/>
                </a:solidFill>
              </a:rPr>
              <a:t> Einheitliche Vorgaben, wie zum Beispiel starke Passwörter und der bewusste Umgang mit sensiblen Daten, schaffen eine klare Basis für alle Mitarbeitenden.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Schulungen und Übungen:</a:t>
            </a:r>
            <a:r>
              <a:rPr lang="de">
                <a:solidFill>
                  <a:schemeClr val="dk1"/>
                </a:solidFill>
              </a:rPr>
              <a:t> Regelmäßige Schulungen sorgen dafür, dass Mitarbeitende nicht nur über aktuelle Bedrohungen wie Phishing oder sicherheitsbewussten Umgang mit Daten informiert werden, sondern auch in Übungen auf reale Cyberangriffe vorbereitet sind. Diese Kombination aus Theorie und Praxis stärkt die "Human Firewall" und stellt sicher, dass alle Mitarbeitenden in Krisensituationen richtig handeln können.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Zugangskontrollen:</a:t>
            </a:r>
            <a:r>
              <a:rPr lang="de">
                <a:solidFill>
                  <a:schemeClr val="dk1"/>
                </a:solidFill>
              </a:rPr>
              <a:t> Durch passwortgeschützte Zugänge und Sicherheitsüberprüfungen wird sichergestellt, dass nur autorisierte Personen auf wichtige Daten zugreifen können.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Verschlüsselung:</a:t>
            </a:r>
            <a:r>
              <a:rPr lang="de">
                <a:solidFill>
                  <a:schemeClr val="dk1"/>
                </a:solidFill>
              </a:rPr>
              <a:t> Sowohl bei der Übertragung als auch bei der Speicherung sensibler Daten setzt Berlin auf moderne Verschlüsselungstechnologien. Das schützt die Daten selbst dann, wenn jemand versucht, sie abzugreifen.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de">
                <a:solidFill>
                  <a:schemeClr val="dk1"/>
                </a:solidFill>
              </a:rPr>
              <a:t>Regelmäßige Updates:</a:t>
            </a:r>
            <a:r>
              <a:rPr lang="de">
                <a:solidFill>
                  <a:schemeClr val="dk1"/>
                </a:solidFill>
              </a:rPr>
              <a:t> Sicherheitslücken entstehen häufig durch veraltete Software. Mit konsequenten und regelmäßigen Updates wird diesem Risiko wirksam begegnet.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de">
                <a:solidFill>
                  <a:schemeClr val="dk1"/>
                </a:solidFill>
              </a:rPr>
              <a:t>Das Ergebnis dieser Strategie: Mehr Sicherheit für Daten, Bürger:innen und Verwaltungsprozesse.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f973800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f973800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hyperlink" Target="mailto:PAUL-Schulung@protonmail.com" TargetMode="External"/><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PAUL</a:t>
            </a:r>
            <a:endParaRPr/>
          </a:p>
          <a:p>
            <a:pPr indent="0" lvl="0" marL="0" rtl="0" algn="ctr">
              <a:spcBef>
                <a:spcPts val="0"/>
              </a:spcBef>
              <a:spcAft>
                <a:spcPts val="0"/>
              </a:spcAft>
              <a:buNone/>
            </a:pPr>
            <a:r>
              <a:t/>
            </a:r>
            <a:endParaRPr/>
          </a:p>
          <a:p>
            <a:pPr indent="0" lvl="0" marL="0" rtl="0" algn="ctr">
              <a:spcBef>
                <a:spcPts val="0"/>
              </a:spcBef>
              <a:spcAft>
                <a:spcPts val="0"/>
              </a:spcAft>
              <a:buNone/>
            </a:pPr>
            <a:r>
              <a:rPr lang="de" sz="2588"/>
              <a:t>Vorlage Schulung</a:t>
            </a:r>
            <a:endParaRPr sz="2588"/>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Praxisnahe Awareness und IT-Sicherheit. </a:t>
            </a:r>
            <a:endParaRPr sz="1397">
              <a:solidFill>
                <a:srgbClr val="8BC34A"/>
              </a:solidFill>
              <a:latin typeface="Roboto Slab"/>
              <a:ea typeface="Roboto Slab"/>
              <a:cs typeface="Roboto Slab"/>
              <a:sym typeface="Roboto Slab"/>
            </a:endParaRPr>
          </a:p>
          <a:p>
            <a:pPr indent="0" lvl="0" marL="0" rtl="0" algn="ctr">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Unterrichtseinheiten </a:t>
            </a:r>
            <a:endParaRPr sz="1397">
              <a:solidFill>
                <a:srgbClr val="8BC34A"/>
              </a:solidFill>
              <a:latin typeface="Roboto Slab"/>
              <a:ea typeface="Roboto Slab"/>
              <a:cs typeface="Roboto Slab"/>
              <a:sym typeface="Roboto Slab"/>
            </a:endParaRPr>
          </a:p>
          <a:p>
            <a:pPr indent="0" lvl="0" marL="0" rtl="0" algn="ctr">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für Lernende im öffentlichen Dienst</a:t>
            </a:r>
            <a:endParaRPr/>
          </a:p>
        </p:txBody>
      </p:sp>
      <p:pic>
        <p:nvPicPr>
          <p:cNvPr id="65" name="Google Shape;65;p13"/>
          <p:cNvPicPr preferRelativeResize="0"/>
          <p:nvPr/>
        </p:nvPicPr>
        <p:blipFill rotWithShape="1">
          <a:blip r:embed="rId3">
            <a:alphaModFix/>
          </a:blip>
          <a:srcRect b="109" l="0" r="0" t="109"/>
          <a:stretch/>
        </p:blipFill>
        <p:spPr>
          <a:xfrm>
            <a:off x="116700" y="76600"/>
            <a:ext cx="830592" cy="39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Passwortsicherheit </a:t>
            </a:r>
            <a:endParaRPr/>
          </a:p>
        </p:txBody>
      </p:sp>
      <p:sp>
        <p:nvSpPr>
          <p:cNvPr id="134" name="Google Shape;134;p22"/>
          <p:cNvSpPr txBox="1"/>
          <p:nvPr>
            <p:ph idx="1" type="body"/>
          </p:nvPr>
        </p:nvSpPr>
        <p:spPr>
          <a:xfrm>
            <a:off x="387900" y="1489825"/>
            <a:ext cx="3900900" cy="3078900"/>
          </a:xfrm>
          <a:prstGeom prst="rect">
            <a:avLst/>
          </a:prstGeom>
        </p:spPr>
        <p:txBody>
          <a:bodyPr anchorCtr="0" anchor="t" bIns="91425" lIns="91425" spcFirstLastPara="1" rIns="91425" wrap="square" tIns="91425">
            <a:normAutofit fontScale="85000" lnSpcReduction="20000"/>
          </a:bodyPr>
          <a:lstStyle/>
          <a:p>
            <a:pPr indent="-341947" lvl="0" marL="457200" rtl="0" algn="l">
              <a:spcBef>
                <a:spcPts val="1200"/>
              </a:spcBef>
              <a:spcAft>
                <a:spcPts val="0"/>
              </a:spcAft>
              <a:buClr>
                <a:schemeClr val="dk1"/>
              </a:buClr>
              <a:buSzPct val="87500"/>
              <a:buChar char="●"/>
            </a:pPr>
            <a:r>
              <a:rPr lang="de" sz="2400"/>
              <a:t>Wie häufig müssen Sie in Ihrer Behörde Passwörter ändern?</a:t>
            </a:r>
            <a:endParaRPr sz="2400"/>
          </a:p>
          <a:p>
            <a:pPr indent="-341947" lvl="0" marL="457200" rtl="0" algn="l">
              <a:spcBef>
                <a:spcPts val="0"/>
              </a:spcBef>
              <a:spcAft>
                <a:spcPts val="0"/>
              </a:spcAft>
              <a:buClr>
                <a:schemeClr val="dk1"/>
              </a:buClr>
              <a:buSzPct val="87500"/>
              <a:buChar char="●"/>
            </a:pPr>
            <a:r>
              <a:rPr lang="de" sz="2400"/>
              <a:t>Gibt es Richtlinien wie Ihre Passwörter aussehen sollen?</a:t>
            </a:r>
            <a:endParaRPr sz="2400"/>
          </a:p>
          <a:p>
            <a:pPr indent="-341947" lvl="0" marL="457200" rtl="0" algn="l">
              <a:spcBef>
                <a:spcPts val="0"/>
              </a:spcBef>
              <a:spcAft>
                <a:spcPts val="0"/>
              </a:spcAft>
              <a:buClr>
                <a:schemeClr val="dk1"/>
              </a:buClr>
              <a:buSzPct val="87500"/>
              <a:buChar char="●"/>
            </a:pPr>
            <a:r>
              <a:rPr lang="de" sz="2400"/>
              <a:t>Gab es in der Vergangenheit Probleme mit gestohlenen Passwörtern?</a:t>
            </a:r>
            <a:endParaRPr sz="2400"/>
          </a:p>
        </p:txBody>
      </p:sp>
      <p:pic>
        <p:nvPicPr>
          <p:cNvPr id="135" name="Google Shape;135;p22"/>
          <p:cNvPicPr preferRelativeResize="0"/>
          <p:nvPr/>
        </p:nvPicPr>
        <p:blipFill>
          <a:blip r:embed="rId3">
            <a:alphaModFix/>
          </a:blip>
          <a:stretch>
            <a:fillRect/>
          </a:stretch>
        </p:blipFill>
        <p:spPr>
          <a:xfrm>
            <a:off x="5408700" y="294311"/>
            <a:ext cx="3416175" cy="45548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87900" y="4418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Erstellung sicherer Passwörter </a:t>
            </a:r>
            <a:endParaRPr/>
          </a:p>
        </p:txBody>
      </p:sp>
      <p:sp>
        <p:nvSpPr>
          <p:cNvPr id="141" name="Google Shape;141;p23"/>
          <p:cNvSpPr txBox="1"/>
          <p:nvPr>
            <p:ph idx="1" type="body"/>
          </p:nvPr>
        </p:nvSpPr>
        <p:spPr>
          <a:xfrm>
            <a:off x="624200" y="1462350"/>
            <a:ext cx="7186800" cy="3078900"/>
          </a:xfrm>
          <a:prstGeom prst="rect">
            <a:avLst/>
          </a:prstGeom>
        </p:spPr>
        <p:txBody>
          <a:bodyPr anchorCtr="0" anchor="t" bIns="91425" lIns="91425" spcFirstLastPara="1" rIns="91425" wrap="square" tIns="91425">
            <a:normAutofit fontScale="55000" lnSpcReduction="10000"/>
          </a:bodyPr>
          <a:lstStyle/>
          <a:p>
            <a:pPr indent="-298450" lvl="0" marL="457200" rtl="0" algn="l">
              <a:spcBef>
                <a:spcPts val="1200"/>
              </a:spcBef>
              <a:spcAft>
                <a:spcPts val="0"/>
              </a:spcAft>
              <a:buClr>
                <a:schemeClr val="dk1"/>
              </a:buClr>
              <a:buSzPct val="100000"/>
              <a:buChar char="●"/>
            </a:pPr>
            <a:r>
              <a:rPr lang="de" sz="2000"/>
              <a:t>Satzmethode </a:t>
            </a:r>
            <a:endParaRPr sz="2000"/>
          </a:p>
          <a:p>
            <a:pPr indent="-298450" lvl="1" marL="719999" rtl="0" algn="l">
              <a:spcBef>
                <a:spcPts val="0"/>
              </a:spcBef>
              <a:spcAft>
                <a:spcPts val="0"/>
              </a:spcAft>
              <a:buClr>
                <a:schemeClr val="dk1"/>
              </a:buClr>
              <a:buSzPct val="100000"/>
              <a:buChar char="○"/>
            </a:pPr>
            <a:r>
              <a:rPr lang="de" sz="2000"/>
              <a:t>Einen leicht merkbaren Satz wählen (z. B. "Heute trinke ich 2 große Tassen Kaffee.")</a:t>
            </a:r>
            <a:endParaRPr sz="2000"/>
          </a:p>
          <a:p>
            <a:pPr indent="-298450" lvl="1" marL="719999" rtl="0" algn="l">
              <a:spcBef>
                <a:spcPts val="0"/>
              </a:spcBef>
              <a:spcAft>
                <a:spcPts val="0"/>
              </a:spcAft>
              <a:buClr>
                <a:schemeClr val="dk1"/>
              </a:buClr>
              <a:buSzPct val="100000"/>
              <a:buChar char="○"/>
            </a:pPr>
            <a:r>
              <a:rPr lang="de" sz="2000"/>
              <a:t>Von jedem Wort den ersten Buchstaben nehmen: H t i 2 g T K</a:t>
            </a:r>
            <a:endParaRPr sz="2000"/>
          </a:p>
          <a:p>
            <a:pPr indent="-298450" lvl="1" marL="719999" rtl="0" algn="l">
              <a:spcBef>
                <a:spcPts val="0"/>
              </a:spcBef>
              <a:spcAft>
                <a:spcPts val="0"/>
              </a:spcAft>
              <a:buClr>
                <a:schemeClr val="dk1"/>
              </a:buClr>
              <a:buSzPct val="100000"/>
              <a:buChar char="○"/>
            </a:pPr>
            <a:r>
              <a:rPr lang="de" sz="2000"/>
              <a:t>Zahlen und Sonderzeichen beibehalten oder hinzufügen, Groß-/Kleinschreibung variieren: </a:t>
            </a:r>
            <a:r>
              <a:rPr b="1" lang="de" sz="2000"/>
              <a:t>Hti2gTK</a:t>
            </a:r>
            <a:r>
              <a:rPr lang="de" sz="2000"/>
              <a:t>!</a:t>
            </a:r>
            <a:endParaRPr sz="2000"/>
          </a:p>
          <a:p>
            <a:pPr indent="0" lvl="0" marL="0" rtl="0" algn="l">
              <a:spcBef>
                <a:spcPts val="1200"/>
              </a:spcBef>
              <a:spcAft>
                <a:spcPts val="0"/>
              </a:spcAft>
              <a:buNone/>
            </a:pPr>
            <a:r>
              <a:t/>
            </a:r>
            <a:endParaRPr sz="2000"/>
          </a:p>
          <a:p>
            <a:pPr indent="-298450" lvl="0" marL="457200" rtl="0" algn="l">
              <a:spcBef>
                <a:spcPts val="1200"/>
              </a:spcBef>
              <a:spcAft>
                <a:spcPts val="0"/>
              </a:spcAft>
              <a:buSzPct val="100000"/>
              <a:buChar char="●"/>
            </a:pPr>
            <a:r>
              <a:rPr lang="de" sz="2000"/>
              <a:t>Wortkombinationen</a:t>
            </a:r>
            <a:endParaRPr sz="2000"/>
          </a:p>
          <a:p>
            <a:pPr indent="-298450" lvl="1" marL="764999" rtl="0" algn="l">
              <a:spcBef>
                <a:spcPts val="0"/>
              </a:spcBef>
              <a:spcAft>
                <a:spcPts val="0"/>
              </a:spcAft>
              <a:buSzPct val="100000"/>
              <a:buChar char="○"/>
            </a:pPr>
            <a:r>
              <a:rPr lang="de" sz="2000"/>
              <a:t>Einige zufällige, unzusammenhängende Wörter aussuchen (z. B. "Wolke", "Hebel", "Tiger", "17", "Stern")</a:t>
            </a:r>
            <a:endParaRPr sz="2000"/>
          </a:p>
          <a:p>
            <a:pPr indent="-298450" lvl="1" marL="764999" rtl="0" algn="l">
              <a:spcBef>
                <a:spcPts val="0"/>
              </a:spcBef>
              <a:spcAft>
                <a:spcPts val="0"/>
              </a:spcAft>
              <a:buSzPct val="100000"/>
              <a:buChar char="○"/>
            </a:pPr>
            <a:r>
              <a:rPr lang="de" sz="2000"/>
              <a:t>Zu einem ungewöhnlichen Passwort kombinieren, Sonderzeichen einfügen, Groß-/Kleinschreibung nutzen: WolkeHebelTiger17*Stern</a:t>
            </a:r>
            <a:endParaRPr sz="2000"/>
          </a:p>
          <a:p>
            <a:pPr indent="0" lvl="0" marL="1371600" rtl="0" algn="l">
              <a:spcBef>
                <a:spcPts val="1200"/>
              </a:spcBef>
              <a:spcAft>
                <a:spcPts val="0"/>
              </a:spcAft>
              <a:buNone/>
            </a:pPr>
            <a:r>
              <a:t/>
            </a:r>
            <a:endParaRPr sz="2000"/>
          </a:p>
          <a:p>
            <a:pPr indent="-298450" lvl="0" marL="457200" rtl="0" algn="l">
              <a:spcBef>
                <a:spcPts val="1200"/>
              </a:spcBef>
              <a:spcAft>
                <a:spcPts val="0"/>
              </a:spcAft>
              <a:buSzPct val="100000"/>
              <a:buChar char="●"/>
            </a:pPr>
            <a:r>
              <a:rPr lang="de" sz="2000"/>
              <a:t>Erstellen Sie selbst jeweils ein sicheres Passwort nach den beiden vorgestellten Methoden.</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Quiz</a:t>
            </a:r>
            <a:endParaRPr/>
          </a:p>
        </p:txBody>
      </p:sp>
      <p:sp>
        <p:nvSpPr>
          <p:cNvPr id="147" name="Google Shape;147;p24"/>
          <p:cNvSpPr txBox="1"/>
          <p:nvPr>
            <p:ph idx="1" type="body"/>
          </p:nvPr>
        </p:nvSpPr>
        <p:spPr>
          <a:xfrm>
            <a:off x="387900" y="1489825"/>
            <a:ext cx="7923600" cy="30789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sz="3000"/>
          </a:p>
          <a:p>
            <a:pPr indent="0" lvl="0" marL="457200" rtl="0" algn="l">
              <a:spcBef>
                <a:spcPts val="1200"/>
              </a:spcBef>
              <a:spcAft>
                <a:spcPts val="1200"/>
              </a:spcAft>
              <a:buNone/>
            </a:pPr>
            <a:r>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Passwortmanager</a:t>
            </a:r>
            <a:endParaRPr/>
          </a:p>
        </p:txBody>
      </p:sp>
      <p:sp>
        <p:nvSpPr>
          <p:cNvPr id="153" name="Google Shape;153;p25"/>
          <p:cNvSpPr txBox="1"/>
          <p:nvPr>
            <p:ph idx="1" type="body"/>
          </p:nvPr>
        </p:nvSpPr>
        <p:spPr>
          <a:xfrm>
            <a:off x="387900" y="1489825"/>
            <a:ext cx="3609300" cy="30789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de"/>
              <a:t>Was macht man um sich eine große Anzahl verschiedener Passwörter sicher zu merken? </a:t>
            </a:r>
            <a:endParaRPr/>
          </a:p>
          <a:p>
            <a:pPr indent="-298450" lvl="0" marL="457200" rtl="0" algn="l">
              <a:spcBef>
                <a:spcPts val="0"/>
              </a:spcBef>
              <a:spcAft>
                <a:spcPts val="0"/>
              </a:spcAft>
              <a:buClr>
                <a:schemeClr val="dk1"/>
              </a:buClr>
              <a:buSzPts val="1100"/>
              <a:buChar char="●"/>
            </a:pPr>
            <a:r>
              <a:rPr lang="de"/>
              <a:t>Hierfür gibt es spezielle Tools (</a:t>
            </a:r>
            <a:r>
              <a:rPr lang="de"/>
              <a:t>Passwortmanager</a:t>
            </a:r>
            <a:r>
              <a:rPr lang="de"/>
              <a:t>)</a:t>
            </a:r>
            <a:endParaRPr/>
          </a:p>
          <a:p>
            <a:pPr indent="-298450" lvl="0" marL="457200" rtl="0" algn="l">
              <a:spcBef>
                <a:spcPts val="0"/>
              </a:spcBef>
              <a:spcAft>
                <a:spcPts val="0"/>
              </a:spcAft>
              <a:buClr>
                <a:schemeClr val="dk1"/>
              </a:buClr>
              <a:buSzPts val="1100"/>
              <a:buChar char="●"/>
            </a:pPr>
            <a:r>
              <a:rPr lang="de"/>
              <a:t>können sichere Passwörter erzeugen und speichern</a:t>
            </a:r>
            <a:endParaRPr/>
          </a:p>
          <a:p>
            <a:pPr indent="-298450" lvl="0" marL="457200" rtl="0" algn="l">
              <a:spcBef>
                <a:spcPts val="0"/>
              </a:spcBef>
              <a:spcAft>
                <a:spcPts val="0"/>
              </a:spcAft>
              <a:buClr>
                <a:schemeClr val="dk1"/>
              </a:buClr>
              <a:buSzPts val="1100"/>
              <a:buChar char="●"/>
            </a:pPr>
            <a:r>
              <a:rPr lang="de"/>
              <a:t>Geschützt durch Master-Passwort</a:t>
            </a:r>
            <a:endParaRPr/>
          </a:p>
          <a:p>
            <a:pPr indent="-298450" lvl="0" marL="457200" rtl="0" algn="l">
              <a:spcBef>
                <a:spcPts val="0"/>
              </a:spcBef>
              <a:spcAft>
                <a:spcPts val="0"/>
              </a:spcAft>
              <a:buClr>
                <a:schemeClr val="dk1"/>
              </a:buClr>
              <a:buSzPts val="1100"/>
              <a:buChar char="●"/>
            </a:pPr>
            <a:r>
              <a:rPr lang="de"/>
              <a:t>Werden in Ihrer Behörde bereits Passwortmanager eingesetzt?</a:t>
            </a:r>
            <a:endParaRPr/>
          </a:p>
        </p:txBody>
      </p:sp>
      <p:pic>
        <p:nvPicPr>
          <p:cNvPr id="154" name="Google Shape;154;p25"/>
          <p:cNvPicPr preferRelativeResize="0"/>
          <p:nvPr/>
        </p:nvPicPr>
        <p:blipFill>
          <a:blip r:embed="rId3">
            <a:alphaModFix/>
          </a:blip>
          <a:stretch>
            <a:fillRect/>
          </a:stretch>
        </p:blipFill>
        <p:spPr>
          <a:xfrm>
            <a:off x="4357047" y="1289538"/>
            <a:ext cx="4552950" cy="34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Multifaktor-Authentifizierung</a:t>
            </a:r>
            <a:endParaRPr/>
          </a:p>
        </p:txBody>
      </p:sp>
      <p:sp>
        <p:nvSpPr>
          <p:cNvPr id="160" name="Google Shape;160;p26"/>
          <p:cNvSpPr txBox="1"/>
          <p:nvPr>
            <p:ph idx="1" type="body"/>
          </p:nvPr>
        </p:nvSpPr>
        <p:spPr>
          <a:xfrm>
            <a:off x="387900" y="1489825"/>
            <a:ext cx="5252400" cy="30789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1200"/>
              </a:spcBef>
              <a:spcAft>
                <a:spcPts val="0"/>
              </a:spcAft>
              <a:buNone/>
            </a:pPr>
            <a:r>
              <a:rPr lang="de"/>
              <a:t>Um ein:e Benutzer:in sicher zu </a:t>
            </a:r>
            <a:r>
              <a:rPr lang="de"/>
              <a:t>identifizieren</a:t>
            </a:r>
            <a:r>
              <a:rPr lang="de"/>
              <a:t> gibt es verschiedene Möglichkeiten, besonders sicher ist es, wenn mehr als eine Methode eingesetzt wird:</a:t>
            </a:r>
            <a:endParaRPr/>
          </a:p>
          <a:p>
            <a:pPr indent="-310832" lvl="0" marL="457200" rtl="0" algn="l">
              <a:spcBef>
                <a:spcPts val="1200"/>
              </a:spcBef>
              <a:spcAft>
                <a:spcPts val="0"/>
              </a:spcAft>
              <a:buSzPct val="100000"/>
              <a:buChar char="●"/>
            </a:pPr>
            <a:r>
              <a:rPr b="1" lang="de"/>
              <a:t>What You Know (Wissen)</a:t>
            </a:r>
            <a:r>
              <a:rPr lang="de"/>
              <a:t>: Passwort, PIN, Sicherheitsfragen</a:t>
            </a:r>
            <a:endParaRPr/>
          </a:p>
          <a:p>
            <a:pPr indent="-310832" lvl="0" marL="457200" rtl="0" algn="l">
              <a:spcBef>
                <a:spcPts val="0"/>
              </a:spcBef>
              <a:spcAft>
                <a:spcPts val="0"/>
              </a:spcAft>
              <a:buSzPct val="100000"/>
              <a:buChar char="●"/>
            </a:pPr>
            <a:r>
              <a:rPr b="1" lang="de"/>
              <a:t>What You Have (Besitz)</a:t>
            </a:r>
            <a:r>
              <a:rPr lang="de"/>
              <a:t>: Smartphone (z. B. für SMS- oder App-basierte Codes), Hardware-Token (z. B. YubiKey), Smartcard</a:t>
            </a:r>
            <a:endParaRPr/>
          </a:p>
          <a:p>
            <a:pPr indent="-310832" lvl="0" marL="457200" rtl="0" algn="l">
              <a:spcBef>
                <a:spcPts val="0"/>
              </a:spcBef>
              <a:spcAft>
                <a:spcPts val="0"/>
              </a:spcAft>
              <a:buSzPct val="100000"/>
              <a:buChar char="●"/>
            </a:pPr>
            <a:r>
              <a:rPr b="1" lang="de"/>
              <a:t>What You Are (Biometrie)</a:t>
            </a:r>
            <a:r>
              <a:rPr lang="de"/>
              <a:t>: Fingerabdruck, Gesichtserkennung, Iris-Scan</a:t>
            </a:r>
            <a:endParaRPr/>
          </a:p>
          <a:p>
            <a:pPr indent="-310832" lvl="0" marL="457200" rtl="0" algn="l">
              <a:spcBef>
                <a:spcPts val="0"/>
              </a:spcBef>
              <a:spcAft>
                <a:spcPts val="0"/>
              </a:spcAft>
              <a:buSzPct val="100000"/>
              <a:buChar char="●"/>
            </a:pPr>
            <a:r>
              <a:rPr b="1" lang="de"/>
              <a:t>Where You Are (Standort)</a:t>
            </a:r>
            <a:r>
              <a:rPr lang="de"/>
              <a:t>: GPS-Standortdaten, Netzwerkstandort (z. B. IP-Adresse)</a:t>
            </a:r>
            <a:endParaRPr/>
          </a:p>
          <a:p>
            <a:pPr indent="-310832" lvl="0" marL="457200" rtl="0" algn="l">
              <a:spcBef>
                <a:spcPts val="0"/>
              </a:spcBef>
              <a:spcAft>
                <a:spcPts val="0"/>
              </a:spcAft>
              <a:buSzPct val="100000"/>
              <a:buChar char="●"/>
            </a:pPr>
            <a:r>
              <a:rPr b="1" lang="de"/>
              <a:t>What You Do (Verhalten)</a:t>
            </a:r>
            <a:r>
              <a:rPr lang="de"/>
              <a:t>: Tippmuster, Mausbewegungen, Nutzungsmuster (z. B. Zeit und Ort der Anmeldung)</a:t>
            </a:r>
            <a:endParaRPr/>
          </a:p>
        </p:txBody>
      </p:sp>
      <p:pic>
        <p:nvPicPr>
          <p:cNvPr id="161" name="Google Shape;161;p26"/>
          <p:cNvPicPr preferRelativeResize="0"/>
          <p:nvPr/>
        </p:nvPicPr>
        <p:blipFill>
          <a:blip r:embed="rId3">
            <a:alphaModFix/>
          </a:blip>
          <a:stretch>
            <a:fillRect/>
          </a:stretch>
        </p:blipFill>
        <p:spPr>
          <a:xfrm>
            <a:off x="5640300" y="2148575"/>
            <a:ext cx="3198900" cy="17613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460950" y="16642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3: </a:t>
            </a:r>
            <a:endParaRPr/>
          </a:p>
          <a:p>
            <a:pPr indent="0" lvl="0" marL="0" rtl="0" algn="ctr">
              <a:spcBef>
                <a:spcPts val="0"/>
              </a:spcBef>
              <a:spcAft>
                <a:spcPts val="0"/>
              </a:spcAft>
              <a:buNone/>
            </a:pPr>
            <a:r>
              <a:rPr lang="de"/>
              <a:t>Umgang mit Wechseldatenträgern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460950" y="16642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LIVE-Demo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Lessons Learned</a:t>
            </a:r>
            <a:endParaRPr/>
          </a:p>
        </p:txBody>
      </p:sp>
      <p:sp>
        <p:nvSpPr>
          <p:cNvPr id="177" name="Google Shape;177;p29"/>
          <p:cNvSpPr txBox="1"/>
          <p:nvPr>
            <p:ph idx="1" type="body"/>
          </p:nvPr>
        </p:nvSpPr>
        <p:spPr>
          <a:xfrm>
            <a:off x="387900" y="1895550"/>
            <a:ext cx="39999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de"/>
              <a:t>Was habe ich gelernt?</a:t>
            </a:r>
            <a:endParaRPr b="1"/>
          </a:p>
        </p:txBody>
      </p:sp>
      <p:sp>
        <p:nvSpPr>
          <p:cNvPr id="178" name="Google Shape;178;p29"/>
          <p:cNvSpPr txBox="1"/>
          <p:nvPr>
            <p:ph idx="2" type="body"/>
          </p:nvPr>
        </p:nvSpPr>
        <p:spPr>
          <a:xfrm>
            <a:off x="4832400" y="1895425"/>
            <a:ext cx="3999900" cy="686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de"/>
              <a:t>Was könnte ich beim nächsten Mal besser machen?</a:t>
            </a:r>
            <a:endParaRPr b="1"/>
          </a:p>
        </p:txBody>
      </p:sp>
      <p:pic>
        <p:nvPicPr>
          <p:cNvPr id="179" name="Google Shape;179;p29"/>
          <p:cNvPicPr preferRelativeResize="0"/>
          <p:nvPr/>
        </p:nvPicPr>
        <p:blipFill>
          <a:blip r:embed="rId3">
            <a:alphaModFix/>
          </a:blip>
          <a:stretch>
            <a:fillRect/>
          </a:stretch>
        </p:blipFill>
        <p:spPr>
          <a:xfrm>
            <a:off x="2044800" y="1209450"/>
            <a:ext cx="686100" cy="686100"/>
          </a:xfrm>
          <a:prstGeom prst="rect">
            <a:avLst/>
          </a:prstGeom>
          <a:noFill/>
          <a:ln>
            <a:noFill/>
          </a:ln>
        </p:spPr>
      </p:pic>
      <p:pic>
        <p:nvPicPr>
          <p:cNvPr id="180" name="Google Shape;180;p29"/>
          <p:cNvPicPr preferRelativeResize="0"/>
          <p:nvPr/>
        </p:nvPicPr>
        <p:blipFill>
          <a:blip r:embed="rId4">
            <a:alphaModFix/>
          </a:blip>
          <a:stretch>
            <a:fillRect/>
          </a:stretch>
        </p:blipFill>
        <p:spPr>
          <a:xfrm>
            <a:off x="6489300" y="1209450"/>
            <a:ext cx="686100" cy="686100"/>
          </a:xfrm>
          <a:prstGeom prst="rect">
            <a:avLst/>
          </a:prstGeom>
          <a:noFill/>
          <a:ln>
            <a:noFill/>
          </a:ln>
        </p:spPr>
      </p:pic>
      <p:cxnSp>
        <p:nvCxnSpPr>
          <p:cNvPr id="181" name="Google Shape;181;p29"/>
          <p:cNvCxnSpPr>
            <a:stCxn id="176" idx="2"/>
          </p:cNvCxnSpPr>
          <p:nvPr/>
        </p:nvCxnSpPr>
        <p:spPr>
          <a:xfrm flipH="1">
            <a:off x="4556100" y="1144125"/>
            <a:ext cx="15900" cy="401040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9"/>
          <p:cNvSpPr txBox="1"/>
          <p:nvPr>
            <p:ph idx="1" type="body"/>
          </p:nvPr>
        </p:nvSpPr>
        <p:spPr>
          <a:xfrm>
            <a:off x="387900" y="2571750"/>
            <a:ext cx="3999900" cy="267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de"/>
              <a:t>USB-Stick verwenden, den man selbst kennt</a:t>
            </a:r>
            <a:endParaRPr/>
          </a:p>
          <a:p>
            <a:pPr indent="-317500" lvl="0" marL="457200" rtl="0" algn="l">
              <a:spcBef>
                <a:spcPts val="0"/>
              </a:spcBef>
              <a:spcAft>
                <a:spcPts val="0"/>
              </a:spcAft>
              <a:buSzPts val="1400"/>
              <a:buChar char="-"/>
            </a:pPr>
            <a:r>
              <a:rPr lang="de"/>
              <a:t>Software verwenden, die USB-Sticks verweigert</a:t>
            </a:r>
            <a:endParaRPr/>
          </a:p>
          <a:p>
            <a:pPr indent="-317500" lvl="0" marL="457200" rtl="0" algn="l">
              <a:spcBef>
                <a:spcPts val="0"/>
              </a:spcBef>
              <a:spcAft>
                <a:spcPts val="0"/>
              </a:spcAft>
              <a:buSzPts val="1400"/>
              <a:buChar char="-"/>
            </a:pPr>
            <a:r>
              <a:rPr lang="de"/>
              <a:t>…</a:t>
            </a:r>
            <a:endParaRPr/>
          </a:p>
        </p:txBody>
      </p:sp>
      <p:sp>
        <p:nvSpPr>
          <p:cNvPr id="183" name="Google Shape;183;p29"/>
          <p:cNvSpPr txBox="1"/>
          <p:nvPr>
            <p:ph idx="1" type="body"/>
          </p:nvPr>
        </p:nvSpPr>
        <p:spPr>
          <a:xfrm>
            <a:off x="4832400" y="2571750"/>
            <a:ext cx="3999900" cy="267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de"/>
              <a:t>Keine unbekannten Wechseldatenträger verwenden</a:t>
            </a:r>
            <a:endParaRPr/>
          </a:p>
          <a:p>
            <a:pPr indent="-317500" lvl="0" marL="457200" rtl="0" algn="l">
              <a:spcBef>
                <a:spcPts val="0"/>
              </a:spcBef>
              <a:spcAft>
                <a:spcPts val="0"/>
              </a:spcAft>
              <a:buSzPts val="1400"/>
              <a:buChar char="-"/>
            </a:pPr>
            <a:r>
              <a:rPr lang="de"/>
              <a:t>Bewusstsein schaffen </a:t>
            </a:r>
            <a:endParaRPr/>
          </a:p>
          <a:p>
            <a:pPr indent="-317500" lvl="0" marL="457200" rtl="0" algn="l">
              <a:spcBef>
                <a:spcPts val="0"/>
              </a:spcBef>
              <a:spcAft>
                <a:spcPts val="0"/>
              </a:spcAft>
              <a:buSzPts val="1400"/>
              <a:buChar char="-"/>
            </a:pPr>
            <a:r>
              <a:rPr lang="de"/>
              <a:t>Richtlinien schaffen</a:t>
            </a:r>
            <a:endParaRPr/>
          </a:p>
          <a:p>
            <a:pPr indent="-317500" lvl="0" marL="457200" rtl="0" algn="l">
              <a:spcBef>
                <a:spcPts val="0"/>
              </a:spcBef>
              <a:spcAft>
                <a:spcPts val="0"/>
              </a:spcAft>
              <a:buSzPts val="1400"/>
              <a:buChar char="-"/>
            </a:pPr>
            <a:r>
              <a:rPr lang="de"/>
              <a:t>Vorfälle melden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4:</a:t>
            </a:r>
            <a:endParaRPr/>
          </a:p>
          <a:p>
            <a:pPr indent="0" lvl="0" marL="0" rtl="0" algn="ctr">
              <a:spcBef>
                <a:spcPts val="0"/>
              </a:spcBef>
              <a:spcAft>
                <a:spcPts val="0"/>
              </a:spcAft>
              <a:buNone/>
            </a:pPr>
            <a:r>
              <a:rPr lang="de"/>
              <a:t>Social Engineering</a:t>
            </a:r>
            <a:endParaRPr/>
          </a:p>
          <a:p>
            <a:pPr indent="0" lvl="0" marL="0" rtl="0" algn="ctr">
              <a:spcBef>
                <a:spcPts val="0"/>
              </a:spcBef>
              <a:spcAft>
                <a:spcPts val="0"/>
              </a:spcAft>
              <a:buNone/>
            </a:pPr>
            <a:r>
              <a:rPr lang="de"/>
              <a:t>und Manipulation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Social Engineering Angriffe</a:t>
            </a:r>
            <a:endParaRPr/>
          </a:p>
        </p:txBody>
      </p:sp>
      <p:sp>
        <p:nvSpPr>
          <p:cNvPr id="194" name="Google Shape;194;p31"/>
          <p:cNvSpPr/>
          <p:nvPr/>
        </p:nvSpPr>
        <p:spPr>
          <a:xfrm>
            <a:off x="265975" y="1473225"/>
            <a:ext cx="2520000" cy="3257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rPr b="1" lang="de" sz="1300">
                <a:solidFill>
                  <a:schemeClr val="lt1"/>
                </a:solidFill>
              </a:rPr>
              <a:t>Phishing:</a:t>
            </a:r>
            <a:endParaRPr b="1" sz="1300">
              <a:solidFill>
                <a:schemeClr val="lt1"/>
              </a:solidFill>
            </a:endParaRPr>
          </a:p>
          <a:p>
            <a:pPr indent="-311150" lvl="0" marL="457200" rtl="0" algn="l">
              <a:lnSpc>
                <a:spcPct val="115000"/>
              </a:lnSpc>
              <a:spcBef>
                <a:spcPts val="1400"/>
              </a:spcBef>
              <a:spcAft>
                <a:spcPts val="0"/>
              </a:spcAft>
              <a:buClr>
                <a:schemeClr val="lt1"/>
              </a:buClr>
              <a:buSzPts val="1300"/>
              <a:buChar char="●"/>
            </a:pPr>
            <a:r>
              <a:rPr lang="de" sz="1300">
                <a:solidFill>
                  <a:schemeClr val="lt1"/>
                </a:solidFill>
              </a:rPr>
              <a:t>Datenverlust</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de" sz="1300">
                <a:solidFill>
                  <a:schemeClr val="lt1"/>
                </a:solidFill>
              </a:rPr>
              <a:t>Malware-Infektion</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de" sz="1300">
                <a:solidFill>
                  <a:schemeClr val="lt1"/>
                </a:solidFill>
              </a:rPr>
              <a:t>Identitätsdiebstahl &amp; Betrug</a:t>
            </a:r>
            <a:endParaRPr sz="1300">
              <a:solidFill>
                <a:schemeClr val="lt1"/>
              </a:solidFill>
            </a:endParaRPr>
          </a:p>
        </p:txBody>
      </p:sp>
      <p:sp>
        <p:nvSpPr>
          <p:cNvPr id="195" name="Google Shape;195;p31"/>
          <p:cNvSpPr/>
          <p:nvPr/>
        </p:nvSpPr>
        <p:spPr>
          <a:xfrm>
            <a:off x="3195750" y="147322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CEO-Fraud</a:t>
            </a:r>
            <a:endParaRPr>
              <a:solidFill>
                <a:schemeClr val="lt1"/>
              </a:solidFill>
            </a:endParaRPr>
          </a:p>
        </p:txBody>
      </p:sp>
      <p:sp>
        <p:nvSpPr>
          <p:cNvPr id="196" name="Google Shape;196;p31"/>
          <p:cNvSpPr/>
          <p:nvPr/>
        </p:nvSpPr>
        <p:spPr>
          <a:xfrm>
            <a:off x="3195750" y="347027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Baiting</a:t>
            </a:r>
            <a:endParaRPr>
              <a:solidFill>
                <a:schemeClr val="lt1"/>
              </a:solidFill>
            </a:endParaRPr>
          </a:p>
        </p:txBody>
      </p:sp>
      <p:sp>
        <p:nvSpPr>
          <p:cNvPr id="197" name="Google Shape;197;p31"/>
          <p:cNvSpPr/>
          <p:nvPr/>
        </p:nvSpPr>
        <p:spPr>
          <a:xfrm>
            <a:off x="6125538" y="347027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Tailgating</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 physisches Social Engineering)</a:t>
            </a:r>
            <a:endParaRPr b="1" sz="1300">
              <a:solidFill>
                <a:schemeClr val="lt1"/>
              </a:solidFill>
            </a:endParaRPr>
          </a:p>
        </p:txBody>
      </p:sp>
      <p:sp>
        <p:nvSpPr>
          <p:cNvPr id="198" name="Google Shape;198;p31"/>
          <p:cNvSpPr/>
          <p:nvPr/>
        </p:nvSpPr>
        <p:spPr>
          <a:xfrm>
            <a:off x="6125538" y="147322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Pretexting</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Module: </a:t>
            </a:r>
            <a:endParaRPr/>
          </a:p>
        </p:txBody>
      </p:sp>
      <p:sp>
        <p:nvSpPr>
          <p:cNvPr id="71" name="Google Shape;71;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de"/>
              <a:t>Einführung IT-Sicherheit</a:t>
            </a:r>
            <a:endParaRPr/>
          </a:p>
          <a:p>
            <a:pPr indent="-342900" lvl="0" marL="457200" rtl="0" algn="l">
              <a:spcBef>
                <a:spcPts val="0"/>
              </a:spcBef>
              <a:spcAft>
                <a:spcPts val="0"/>
              </a:spcAft>
              <a:buSzPts val="1800"/>
              <a:buFont typeface="Roboto"/>
              <a:buAutoNum type="arabicPeriod"/>
            </a:pPr>
            <a:r>
              <a:rPr lang="de">
                <a:latin typeface="Roboto"/>
                <a:ea typeface="Roboto"/>
                <a:cs typeface="Roboto"/>
                <a:sym typeface="Roboto"/>
              </a:rPr>
              <a:t>Sichere Passwörter und Authentifizierung</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de">
                <a:latin typeface="Roboto"/>
                <a:ea typeface="Roboto"/>
                <a:cs typeface="Roboto"/>
                <a:sym typeface="Roboto"/>
              </a:rPr>
              <a:t>Umgang mit Wechseldatenträgern</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de">
                <a:latin typeface="Roboto"/>
                <a:ea typeface="Roboto"/>
                <a:cs typeface="Roboto"/>
                <a:sym typeface="Roboto"/>
              </a:rPr>
              <a:t>Social Engineering und Manipulation</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de">
                <a:latin typeface="Roboto"/>
                <a:ea typeface="Roboto"/>
                <a:cs typeface="Roboto"/>
                <a:sym typeface="Roboto"/>
              </a:rPr>
              <a:t>Datensicherheit</a:t>
            </a:r>
            <a:endParaRPr/>
          </a:p>
          <a:p>
            <a:pPr indent="-342900" lvl="0" marL="457200" rtl="0" algn="l">
              <a:spcBef>
                <a:spcPts val="0"/>
              </a:spcBef>
              <a:spcAft>
                <a:spcPts val="0"/>
              </a:spcAft>
              <a:buSzPts val="1800"/>
              <a:buAutoNum type="arabicPeriod"/>
            </a:pPr>
            <a:r>
              <a:rPr lang="de"/>
              <a:t>Reaktion auf IT-Sicherheitsvorfälle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4" name="Google Shape;204;p32"/>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5" name="Google Shape;205;p32"/>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7" name="Google Shape;207;p32"/>
          <p:cNvSpPr txBox="1"/>
          <p:nvPr/>
        </p:nvSpPr>
        <p:spPr>
          <a:xfrm>
            <a:off x="4705025" y="1599625"/>
            <a:ext cx="4051200" cy="315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de" sz="1500" u="sng">
                <a:solidFill>
                  <a:srgbClr val="8BC34A"/>
                </a:solidFill>
              </a:rPr>
              <a:t>Merkmale</a:t>
            </a:r>
            <a:endParaRPr b="1" sz="1500" u="sng">
              <a:solidFill>
                <a:srgbClr val="8BC34A"/>
              </a:solidFill>
            </a:endParaRPr>
          </a:p>
          <a:p>
            <a:pPr indent="-323850" lvl="0" marL="457200" rtl="0" algn="l">
              <a:lnSpc>
                <a:spcPct val="150000"/>
              </a:lnSpc>
              <a:spcBef>
                <a:spcPts val="1200"/>
              </a:spcBef>
              <a:spcAft>
                <a:spcPts val="0"/>
              </a:spcAft>
              <a:buClr>
                <a:srgbClr val="8BC34A"/>
              </a:buClr>
              <a:buSzPts val="1500"/>
              <a:buAutoNum type="arabicPeriod"/>
            </a:pPr>
            <a:r>
              <a:rPr lang="de" sz="1500">
                <a:solidFill>
                  <a:srgbClr val="8BC34A"/>
                </a:solidFill>
              </a:rPr>
              <a:t>Tippfehler: </a:t>
            </a:r>
            <a:endParaRPr sz="1500">
              <a:solidFill>
                <a:srgbClr val="8BC34A"/>
              </a:solidFill>
            </a:endParaRPr>
          </a:p>
          <a:p>
            <a:pPr indent="-323850" lvl="1" marL="914400" rtl="0" algn="l">
              <a:lnSpc>
                <a:spcPct val="150000"/>
              </a:lnSpc>
              <a:spcBef>
                <a:spcPts val="0"/>
              </a:spcBef>
              <a:spcAft>
                <a:spcPts val="0"/>
              </a:spcAft>
              <a:buClr>
                <a:srgbClr val="8BC34A"/>
              </a:buClr>
              <a:buSzPts val="1500"/>
              <a:buAutoNum type="alphaLcPeriod"/>
            </a:pPr>
            <a:r>
              <a:rPr lang="de" sz="1500">
                <a:solidFill>
                  <a:srgbClr val="8BC34A"/>
                </a:solidFill>
              </a:rPr>
              <a:t>„aussstatter“</a:t>
            </a:r>
            <a:endParaRPr sz="1500">
              <a:solidFill>
                <a:srgbClr val="8BC34A"/>
              </a:solidFill>
            </a:endParaRPr>
          </a:p>
          <a:p>
            <a:pPr indent="-323850" lvl="1" marL="914400" rtl="0" algn="l">
              <a:lnSpc>
                <a:spcPct val="150000"/>
              </a:lnSpc>
              <a:spcBef>
                <a:spcPts val="0"/>
              </a:spcBef>
              <a:spcAft>
                <a:spcPts val="0"/>
              </a:spcAft>
              <a:buClr>
                <a:srgbClr val="8BC34A"/>
              </a:buClr>
              <a:buSzPts val="1500"/>
              <a:buAutoNum type="alphaLcPeriod"/>
            </a:pPr>
            <a:r>
              <a:rPr lang="de" sz="1500">
                <a:solidFill>
                  <a:srgbClr val="8BC34A"/>
                </a:solidFill>
              </a:rPr>
              <a:t>„festgestelt“</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Dringlichkeit und Drohung</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Falsche Domain: .com statt .de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Externer Link zu unbekannter Webseite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ZIP-Anhang kann Malware enthalten</a:t>
            </a:r>
            <a:endParaRPr sz="2200">
              <a:solidFill>
                <a:srgbClr val="8BC34A"/>
              </a:solidFill>
              <a:latin typeface="Roboto"/>
              <a:ea typeface="Roboto"/>
              <a:cs typeface="Roboto"/>
              <a:sym typeface="Roboto"/>
            </a:endParaRPr>
          </a:p>
        </p:txBody>
      </p:sp>
      <p:sp>
        <p:nvSpPr>
          <p:cNvPr id="208" name="Google Shape;208;p32"/>
          <p:cNvSpPr txBox="1"/>
          <p:nvPr/>
        </p:nvSpPr>
        <p:spPr>
          <a:xfrm>
            <a:off x="806250" y="390275"/>
            <a:ext cx="82056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buchhaltung@buero-aussstatter.com</a:t>
            </a:r>
            <a:endParaRPr sz="1900">
              <a:solidFill>
                <a:schemeClr val="lt1"/>
              </a:solidFill>
              <a:latin typeface="Roboto"/>
              <a:ea typeface="Roboto"/>
              <a:cs typeface="Roboto"/>
              <a:sym typeface="Roboto"/>
            </a:endParaRPr>
          </a:p>
        </p:txBody>
      </p:sp>
      <p:sp>
        <p:nvSpPr>
          <p:cNvPr id="209" name="Google Shape;209;p32"/>
          <p:cNvSpPr txBox="1"/>
          <p:nvPr/>
        </p:nvSpPr>
        <p:spPr>
          <a:xfrm>
            <a:off x="1288200" y="915875"/>
            <a:ext cx="77484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Letzte Mahnung: Ihre Zahlung ist überfällig!</a:t>
            </a:r>
            <a:endParaRPr sz="1900">
              <a:solidFill>
                <a:schemeClr val="lt1"/>
              </a:solidFill>
              <a:latin typeface="Roboto"/>
              <a:ea typeface="Roboto"/>
              <a:cs typeface="Roboto"/>
              <a:sym typeface="Roboto"/>
            </a:endParaRPr>
          </a:p>
        </p:txBody>
      </p:sp>
      <p:sp>
        <p:nvSpPr>
          <p:cNvPr id="210" name="Google Shape;210;p32"/>
          <p:cNvSpPr txBox="1"/>
          <p:nvPr/>
        </p:nvSpPr>
        <p:spPr>
          <a:xfrm>
            <a:off x="68725" y="1607700"/>
            <a:ext cx="4371900" cy="33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sz="1200">
                <a:solidFill>
                  <a:schemeClr val="lt1"/>
                </a:solidFill>
              </a:rPr>
              <a:t>Sehr geehrte Damen und Herren,</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Unsere Buchhaltung hat festgestelt, dass eine offene Rechnung in Höhe von 2.378,44 EUR noch nicht bezahlt wurde. Bitte überweisen Sie den Betrag unverzüglich oder laden Sie die Rechnung unter folgendem Link herunter:</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 </a:t>
            </a:r>
            <a:r>
              <a:rPr b="1" lang="de" sz="1200">
                <a:solidFill>
                  <a:schemeClr val="lt1"/>
                </a:solidFill>
              </a:rPr>
              <a:t>Rechnung herunterladen</a:t>
            </a:r>
            <a:endParaRPr b="1" sz="1200">
              <a:solidFill>
                <a:schemeClr val="lt1"/>
              </a:solidFill>
            </a:endParaRPr>
          </a:p>
          <a:p>
            <a:pPr indent="0" lvl="0" marL="0" rtl="0" algn="l">
              <a:lnSpc>
                <a:spcPct val="115000"/>
              </a:lnSpc>
              <a:spcBef>
                <a:spcPts val="1200"/>
              </a:spcBef>
              <a:spcAft>
                <a:spcPts val="0"/>
              </a:spcAft>
              <a:buNone/>
            </a:pPr>
            <a:r>
              <a:rPr lang="de" sz="1200">
                <a:solidFill>
                  <a:schemeClr val="lt1"/>
                </a:solidFill>
              </a:rPr>
              <a:t>Falls die Zahlung nicht bis zum 31.01.2025 eingeht, sind wir gezwungen, rechtliche Schritte einzuleiten.</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Mit freundlichen Grüßen,</a:t>
            </a:r>
            <a:br>
              <a:rPr lang="de" sz="1200">
                <a:solidFill>
                  <a:schemeClr val="lt1"/>
                </a:solidFill>
              </a:rPr>
            </a:br>
            <a:r>
              <a:rPr lang="de" sz="1200">
                <a:solidFill>
                  <a:schemeClr val="lt1"/>
                </a:solidFill>
              </a:rPr>
              <a:t>Buchhaltung Büro-Ausstatter</a:t>
            </a:r>
            <a:endParaRPr sz="1200">
              <a:solidFill>
                <a:schemeClr val="lt1"/>
              </a:solidFill>
            </a:endParaRPr>
          </a:p>
          <a:p>
            <a:pPr indent="0" lvl="0" marL="0" rtl="0" algn="l">
              <a:lnSpc>
                <a:spcPct val="115000"/>
              </a:lnSpc>
              <a:spcBef>
                <a:spcPts val="1200"/>
              </a:spcBef>
              <a:spcAft>
                <a:spcPts val="0"/>
              </a:spcAft>
              <a:buNone/>
            </a:pPr>
            <a:r>
              <a:rPr b="1" lang="de" sz="1300">
                <a:solidFill>
                  <a:schemeClr val="lt1"/>
                </a:solidFill>
              </a:rPr>
              <a:t>Anhang:</a:t>
            </a:r>
            <a:r>
              <a:rPr lang="de" sz="1300">
                <a:solidFill>
                  <a:schemeClr val="lt1"/>
                </a:solidFill>
              </a:rPr>
              <a:t> </a:t>
            </a:r>
            <a:r>
              <a:rPr b="1" lang="de" sz="1300">
                <a:solidFill>
                  <a:schemeClr val="lt1"/>
                </a:solidFill>
              </a:rPr>
              <a:t>Rechnung_2025.zip</a:t>
            </a:r>
            <a:endParaRPr i="1" sz="1300">
              <a:solidFill>
                <a:schemeClr val="lt1"/>
              </a:solidFill>
            </a:endParaRPr>
          </a:p>
          <a:p>
            <a:pPr indent="0" lvl="0" marL="0" rtl="0" algn="l">
              <a:spcBef>
                <a:spcPts val="120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16" name="Google Shape;216;p33"/>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17" name="Google Shape;217;p33"/>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9" name="Google Shape;219;p33"/>
          <p:cNvSpPr txBox="1"/>
          <p:nvPr/>
        </p:nvSpPr>
        <p:spPr>
          <a:xfrm>
            <a:off x="4705025" y="1599625"/>
            <a:ext cx="4051200" cy="315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de" sz="1500" u="sng">
                <a:solidFill>
                  <a:srgbClr val="8BC34A"/>
                </a:solidFill>
              </a:rPr>
              <a:t>Merkmale</a:t>
            </a:r>
            <a:endParaRPr b="1" sz="1500" u="sng">
              <a:solidFill>
                <a:srgbClr val="8BC34A"/>
              </a:solidFill>
            </a:endParaRPr>
          </a:p>
          <a:p>
            <a:pPr indent="-323850" lvl="0" marL="457200" rtl="0" algn="l">
              <a:lnSpc>
                <a:spcPct val="150000"/>
              </a:lnSpc>
              <a:spcBef>
                <a:spcPts val="1200"/>
              </a:spcBef>
              <a:spcAft>
                <a:spcPts val="0"/>
              </a:spcAft>
              <a:buClr>
                <a:srgbClr val="8BC34A"/>
              </a:buClr>
              <a:buSzPts val="1500"/>
              <a:buAutoNum type="arabicPeriod"/>
            </a:pPr>
            <a:r>
              <a:rPr lang="de" sz="1500">
                <a:solidFill>
                  <a:srgbClr val="8BC34A"/>
                </a:solidFill>
              </a:rPr>
              <a:t>Falsche Domain: .com.de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Tippfehler: </a:t>
            </a:r>
            <a:endParaRPr sz="1500">
              <a:solidFill>
                <a:srgbClr val="8BC34A"/>
              </a:solidFill>
            </a:endParaRPr>
          </a:p>
          <a:p>
            <a:pPr indent="-323850" lvl="1" marL="914400" rtl="0" algn="l">
              <a:lnSpc>
                <a:spcPct val="150000"/>
              </a:lnSpc>
              <a:spcBef>
                <a:spcPts val="0"/>
              </a:spcBef>
              <a:spcAft>
                <a:spcPts val="0"/>
              </a:spcAft>
              <a:buClr>
                <a:srgbClr val="8BC34A"/>
              </a:buClr>
              <a:buSzPts val="1500"/>
              <a:buAutoNum type="alphaLcPeriod"/>
            </a:pPr>
            <a:r>
              <a:rPr lang="de" sz="1500">
                <a:solidFill>
                  <a:srgbClr val="8BC34A"/>
                </a:solidFill>
              </a:rPr>
              <a:t>“Sicherheitüberprüfung“</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Dringlichkeit </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unpersönliche Formulierung</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externer Link zu unbekannter Webseite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PDF-Anhang</a:t>
            </a:r>
            <a:endParaRPr sz="2200">
              <a:solidFill>
                <a:srgbClr val="8BC34A"/>
              </a:solidFill>
              <a:latin typeface="Roboto"/>
              <a:ea typeface="Roboto"/>
              <a:cs typeface="Roboto"/>
              <a:sym typeface="Roboto"/>
            </a:endParaRPr>
          </a:p>
        </p:txBody>
      </p:sp>
      <p:sp>
        <p:nvSpPr>
          <p:cNvPr id="220" name="Google Shape;220;p33"/>
          <p:cNvSpPr txBox="1"/>
          <p:nvPr/>
        </p:nvSpPr>
        <p:spPr>
          <a:xfrm>
            <a:off x="806250" y="390275"/>
            <a:ext cx="82056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it-support</a:t>
            </a:r>
            <a:r>
              <a:rPr lang="de" sz="1900">
                <a:solidFill>
                  <a:schemeClr val="lt1"/>
                </a:solidFill>
                <a:latin typeface="Roboto"/>
                <a:ea typeface="Roboto"/>
                <a:cs typeface="Roboto"/>
                <a:sym typeface="Roboto"/>
              </a:rPr>
              <a:t>@stadt-paul.com.de</a:t>
            </a:r>
            <a:endParaRPr sz="1900">
              <a:solidFill>
                <a:schemeClr val="lt1"/>
              </a:solidFill>
              <a:latin typeface="Roboto"/>
              <a:ea typeface="Roboto"/>
              <a:cs typeface="Roboto"/>
              <a:sym typeface="Roboto"/>
            </a:endParaRPr>
          </a:p>
        </p:txBody>
      </p:sp>
      <p:sp>
        <p:nvSpPr>
          <p:cNvPr id="221" name="Google Shape;221;p33"/>
          <p:cNvSpPr txBox="1"/>
          <p:nvPr/>
        </p:nvSpPr>
        <p:spPr>
          <a:xfrm>
            <a:off x="1288200" y="915875"/>
            <a:ext cx="77484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Sicherheitüberprüfung Ihres Kontos erforderlich</a:t>
            </a:r>
            <a:endParaRPr sz="1900">
              <a:solidFill>
                <a:schemeClr val="lt1"/>
              </a:solidFill>
              <a:latin typeface="Roboto"/>
              <a:ea typeface="Roboto"/>
              <a:cs typeface="Roboto"/>
              <a:sym typeface="Roboto"/>
            </a:endParaRPr>
          </a:p>
        </p:txBody>
      </p:sp>
      <p:sp>
        <p:nvSpPr>
          <p:cNvPr id="222" name="Google Shape;222;p33"/>
          <p:cNvSpPr txBox="1"/>
          <p:nvPr/>
        </p:nvSpPr>
        <p:spPr>
          <a:xfrm>
            <a:off x="68725" y="1607700"/>
            <a:ext cx="4371900" cy="33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sz="1200">
                <a:solidFill>
                  <a:schemeClr val="lt1"/>
                </a:solidFill>
              </a:rPr>
              <a:t>Sehr geehrte/r Mitarbeiter/in,</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Wir haben verdächtige Aktivitäten in Ihrem E-Mail-Konto festgestellt. Zur Sicherheit müssen Sie Ihr Passwort sofort aktualisieren, um den Zugriff zu behalten.</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 </a:t>
            </a:r>
            <a:r>
              <a:rPr b="1" lang="de" sz="1200">
                <a:solidFill>
                  <a:schemeClr val="lt1"/>
                </a:solidFill>
              </a:rPr>
              <a:t>Konto aktualisieren</a:t>
            </a:r>
            <a:endParaRPr b="1" sz="1200">
              <a:solidFill>
                <a:schemeClr val="lt1"/>
              </a:solidFill>
            </a:endParaRPr>
          </a:p>
          <a:p>
            <a:pPr indent="0" lvl="0" marL="0" rtl="0" algn="l">
              <a:lnSpc>
                <a:spcPct val="115000"/>
              </a:lnSpc>
              <a:spcBef>
                <a:spcPts val="1200"/>
              </a:spcBef>
              <a:spcAft>
                <a:spcPts val="0"/>
              </a:spcAft>
              <a:buNone/>
            </a:pPr>
            <a:r>
              <a:rPr lang="de" sz="1200">
                <a:solidFill>
                  <a:schemeClr val="lt1"/>
                </a:solidFill>
              </a:rPr>
              <a:t>Sollten Sie nicht handeln, wird Ihr Konto in 24 Stunden </a:t>
            </a:r>
            <a:r>
              <a:rPr lang="de" sz="1200">
                <a:solidFill>
                  <a:schemeClr val="lt1"/>
                </a:solidFill>
              </a:rPr>
              <a:t>deaktiviert</a:t>
            </a:r>
            <a:r>
              <a:rPr lang="de" sz="1200">
                <a:solidFill>
                  <a:schemeClr val="lt1"/>
                </a:solidFill>
              </a:rPr>
              <a:t>.</a:t>
            </a:r>
            <a:endParaRPr sz="1200">
              <a:solidFill>
                <a:schemeClr val="lt1"/>
              </a:solidFill>
            </a:endParaRPr>
          </a:p>
          <a:p>
            <a:pPr indent="0" lvl="0" marL="0" rtl="0" algn="l">
              <a:lnSpc>
                <a:spcPct val="115000"/>
              </a:lnSpc>
              <a:spcBef>
                <a:spcPts val="1200"/>
              </a:spcBef>
              <a:spcAft>
                <a:spcPts val="0"/>
              </a:spcAft>
              <a:buNone/>
            </a:pPr>
            <a:r>
              <a:rPr lang="de" sz="1200">
                <a:solidFill>
                  <a:schemeClr val="lt1"/>
                </a:solidFill>
              </a:rPr>
              <a:t>Mit freundlichen Grüßen,</a:t>
            </a:r>
            <a:br>
              <a:rPr lang="de" sz="1200">
                <a:solidFill>
                  <a:schemeClr val="lt1"/>
                </a:solidFill>
              </a:rPr>
            </a:br>
            <a:r>
              <a:rPr lang="de" sz="1200">
                <a:solidFill>
                  <a:schemeClr val="lt1"/>
                </a:solidFill>
              </a:rPr>
              <a:t>IT-Support Stadt Paul</a:t>
            </a:r>
            <a:endParaRPr sz="1200">
              <a:solidFill>
                <a:schemeClr val="lt1"/>
              </a:solidFill>
            </a:endParaRPr>
          </a:p>
          <a:p>
            <a:pPr indent="0" lvl="0" marL="0" rtl="0" algn="l">
              <a:lnSpc>
                <a:spcPct val="115000"/>
              </a:lnSpc>
              <a:spcBef>
                <a:spcPts val="1200"/>
              </a:spcBef>
              <a:spcAft>
                <a:spcPts val="1200"/>
              </a:spcAft>
              <a:buNone/>
            </a:pPr>
            <a:r>
              <a:rPr b="1" lang="de" sz="1200">
                <a:solidFill>
                  <a:schemeClr val="lt1"/>
                </a:solidFill>
              </a:rPr>
              <a:t>Anhang:</a:t>
            </a:r>
            <a:r>
              <a:rPr lang="de" sz="1200">
                <a:solidFill>
                  <a:schemeClr val="lt1"/>
                </a:solidFill>
              </a:rPr>
              <a:t> </a:t>
            </a:r>
            <a:r>
              <a:rPr b="1" lang="de" sz="1200">
                <a:solidFill>
                  <a:schemeClr val="lt1"/>
                </a:solidFill>
              </a:rPr>
              <a:t>Wichtige_Sicherheitsinfo.pdf</a:t>
            </a:r>
            <a:endParaRPr sz="1900">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28" name="Google Shape;228;p34"/>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9" name="Google Shape;229;p34"/>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1" name="Google Shape;231;p34"/>
          <p:cNvSpPr txBox="1"/>
          <p:nvPr/>
        </p:nvSpPr>
        <p:spPr>
          <a:xfrm>
            <a:off x="4705025" y="1599625"/>
            <a:ext cx="4051200" cy="315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de" sz="1500" u="sng">
                <a:solidFill>
                  <a:srgbClr val="8BC34A"/>
                </a:solidFill>
              </a:rPr>
              <a:t>Merkmale</a:t>
            </a:r>
            <a:endParaRPr b="1" sz="1500" u="sng">
              <a:solidFill>
                <a:srgbClr val="8BC34A"/>
              </a:solidFill>
            </a:endParaRPr>
          </a:p>
          <a:p>
            <a:pPr indent="-323850" lvl="0" marL="457200" rtl="0" algn="l">
              <a:lnSpc>
                <a:spcPct val="150000"/>
              </a:lnSpc>
              <a:spcBef>
                <a:spcPts val="1200"/>
              </a:spcBef>
              <a:spcAft>
                <a:spcPts val="0"/>
              </a:spcAft>
              <a:buClr>
                <a:srgbClr val="8BC34A"/>
              </a:buClr>
              <a:buSzPts val="1500"/>
              <a:buAutoNum type="arabicPeriod"/>
            </a:pPr>
            <a:r>
              <a:rPr lang="de" sz="1500">
                <a:solidFill>
                  <a:srgbClr val="8BC34A"/>
                </a:solidFill>
              </a:rPr>
              <a:t>korrekte Email-Adresse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persönliche Ansprache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korrekte Sprache</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kein Druck</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Anhang ist ein zu erwartender </a:t>
            </a:r>
            <a:r>
              <a:rPr lang="de" sz="1500">
                <a:solidFill>
                  <a:srgbClr val="8BC34A"/>
                </a:solidFill>
              </a:rPr>
              <a:t>Kalendereintrag</a:t>
            </a:r>
            <a:endParaRPr sz="1500">
              <a:solidFill>
                <a:srgbClr val="8BC34A"/>
              </a:solidFill>
            </a:endParaRPr>
          </a:p>
        </p:txBody>
      </p:sp>
      <p:sp>
        <p:nvSpPr>
          <p:cNvPr id="232" name="Google Shape;232;p34"/>
          <p:cNvSpPr txBox="1"/>
          <p:nvPr/>
        </p:nvSpPr>
        <p:spPr>
          <a:xfrm>
            <a:off x="806250" y="390275"/>
            <a:ext cx="82056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p.mueller@ministerium.de</a:t>
            </a:r>
            <a:endParaRPr sz="1900">
              <a:solidFill>
                <a:schemeClr val="lt1"/>
              </a:solidFill>
              <a:latin typeface="Roboto"/>
              <a:ea typeface="Roboto"/>
              <a:cs typeface="Roboto"/>
              <a:sym typeface="Roboto"/>
            </a:endParaRPr>
          </a:p>
        </p:txBody>
      </p:sp>
      <p:sp>
        <p:nvSpPr>
          <p:cNvPr id="233" name="Google Shape;233;p34"/>
          <p:cNvSpPr txBox="1"/>
          <p:nvPr/>
        </p:nvSpPr>
        <p:spPr>
          <a:xfrm>
            <a:off x="1288200" y="915875"/>
            <a:ext cx="77484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Einladung zur Besprechung am 15. März 2025</a:t>
            </a:r>
            <a:endParaRPr sz="1900">
              <a:solidFill>
                <a:schemeClr val="lt1"/>
              </a:solidFill>
              <a:latin typeface="Roboto"/>
              <a:ea typeface="Roboto"/>
              <a:cs typeface="Roboto"/>
              <a:sym typeface="Roboto"/>
            </a:endParaRPr>
          </a:p>
        </p:txBody>
      </p:sp>
      <p:sp>
        <p:nvSpPr>
          <p:cNvPr id="234" name="Google Shape;234;p34"/>
          <p:cNvSpPr txBox="1"/>
          <p:nvPr/>
        </p:nvSpPr>
        <p:spPr>
          <a:xfrm>
            <a:off x="68725" y="1607700"/>
            <a:ext cx="4371900" cy="33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sz="1100">
                <a:solidFill>
                  <a:schemeClr val="lt1"/>
                </a:solidFill>
              </a:rPr>
              <a:t>Sehr geehrte Frau Schneider,</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hiermit lade ich Sie zur Besprechung am </a:t>
            </a:r>
            <a:r>
              <a:rPr b="1" lang="de" sz="1100">
                <a:solidFill>
                  <a:schemeClr val="lt1"/>
                </a:solidFill>
              </a:rPr>
              <a:t>15. März 2025 um 10:00 Uhr</a:t>
            </a:r>
            <a:r>
              <a:rPr lang="de" sz="1100">
                <a:solidFill>
                  <a:schemeClr val="lt1"/>
                </a:solidFill>
              </a:rPr>
              <a:t> ein.</a:t>
            </a:r>
            <a:endParaRPr sz="1100">
              <a:solidFill>
                <a:schemeClr val="lt1"/>
              </a:solidFill>
            </a:endParaRPr>
          </a:p>
          <a:p>
            <a:pPr indent="0" lvl="0" marL="0" rtl="0" algn="l">
              <a:lnSpc>
                <a:spcPct val="115000"/>
              </a:lnSpc>
              <a:spcBef>
                <a:spcPts val="1200"/>
              </a:spcBef>
              <a:spcAft>
                <a:spcPts val="0"/>
              </a:spcAft>
              <a:buNone/>
            </a:pPr>
            <a:r>
              <a:rPr b="1" lang="de" sz="1100">
                <a:solidFill>
                  <a:schemeClr val="lt1"/>
                </a:solidFill>
              </a:rPr>
              <a:t>Thema:</a:t>
            </a:r>
            <a:r>
              <a:rPr lang="de" sz="1100">
                <a:solidFill>
                  <a:schemeClr val="lt1"/>
                </a:solidFill>
              </a:rPr>
              <a:t> Umsetzung neuer Sicherheitsrichtlinien</a:t>
            </a:r>
            <a:br>
              <a:rPr lang="de" sz="1100">
                <a:solidFill>
                  <a:schemeClr val="lt1"/>
                </a:solidFill>
              </a:rPr>
            </a:br>
            <a:r>
              <a:rPr b="1" lang="de" sz="1100">
                <a:solidFill>
                  <a:schemeClr val="lt1"/>
                </a:solidFill>
              </a:rPr>
              <a:t>Ort:</a:t>
            </a:r>
            <a:r>
              <a:rPr lang="de" sz="1100">
                <a:solidFill>
                  <a:schemeClr val="lt1"/>
                </a:solidFill>
              </a:rPr>
              <a:t> Besprechungsraum 3, Ministerium</a:t>
            </a:r>
            <a:br>
              <a:rPr lang="de" sz="1100">
                <a:solidFill>
                  <a:schemeClr val="lt1"/>
                </a:solidFill>
              </a:rPr>
            </a:br>
            <a:r>
              <a:rPr b="1" lang="de" sz="1100">
                <a:solidFill>
                  <a:schemeClr val="lt1"/>
                </a:solidFill>
              </a:rPr>
              <a:t>Teilnehmende:</a:t>
            </a:r>
            <a:r>
              <a:rPr lang="de" sz="1100">
                <a:solidFill>
                  <a:schemeClr val="lt1"/>
                </a:solidFill>
              </a:rPr>
              <a:t> IT-Sicherheitsbeauftragte, Abteilungsleitung</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Bitte geben Sie mir eine kurze Rückmeldung, ob Sie teilnehmen können.</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Mit freundlichen Grüßen,</a:t>
            </a:r>
            <a:br>
              <a:rPr lang="de" sz="1100">
                <a:solidFill>
                  <a:schemeClr val="lt1"/>
                </a:solidFill>
              </a:rPr>
            </a:br>
            <a:r>
              <a:rPr lang="de" sz="1100">
                <a:solidFill>
                  <a:schemeClr val="lt1"/>
                </a:solidFill>
              </a:rPr>
              <a:t>Paulina Müller</a:t>
            </a:r>
            <a:endParaRPr sz="1100">
              <a:solidFill>
                <a:schemeClr val="lt1"/>
              </a:solidFill>
            </a:endParaRPr>
          </a:p>
          <a:p>
            <a:pPr indent="0" lvl="0" marL="0" rtl="0" algn="l">
              <a:lnSpc>
                <a:spcPct val="115000"/>
              </a:lnSpc>
              <a:spcBef>
                <a:spcPts val="1200"/>
              </a:spcBef>
              <a:spcAft>
                <a:spcPts val="1200"/>
              </a:spcAft>
              <a:buNone/>
            </a:pPr>
            <a:r>
              <a:rPr b="1" lang="de" sz="1100">
                <a:solidFill>
                  <a:schemeClr val="lt1"/>
                </a:solidFill>
              </a:rPr>
              <a:t>Anhang:</a:t>
            </a:r>
            <a:r>
              <a:rPr lang="de" sz="1100">
                <a:solidFill>
                  <a:schemeClr val="lt1"/>
                </a:solidFill>
              </a:rPr>
              <a:t> </a:t>
            </a:r>
            <a:r>
              <a:rPr b="1" lang="de" sz="1100">
                <a:solidFill>
                  <a:schemeClr val="lt1"/>
                </a:solidFill>
              </a:rPr>
              <a:t>Einladung_Besprechung.ics</a:t>
            </a:r>
            <a:endParaRPr sz="11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40" name="Google Shape;240;p3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1" name="Google Shape;241;p3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3" name="Google Shape;243;p35"/>
          <p:cNvSpPr txBox="1"/>
          <p:nvPr/>
        </p:nvSpPr>
        <p:spPr>
          <a:xfrm>
            <a:off x="4705025" y="1599625"/>
            <a:ext cx="4051200" cy="315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de" sz="1500" u="sng">
                <a:solidFill>
                  <a:srgbClr val="8BC34A"/>
                </a:solidFill>
              </a:rPr>
              <a:t>Merkmale</a:t>
            </a:r>
            <a:endParaRPr b="1" sz="1500" u="sng">
              <a:solidFill>
                <a:srgbClr val="8BC34A"/>
              </a:solidFill>
            </a:endParaRPr>
          </a:p>
          <a:p>
            <a:pPr indent="-323850" lvl="0" marL="457200" rtl="0" algn="l">
              <a:lnSpc>
                <a:spcPct val="150000"/>
              </a:lnSpc>
              <a:spcBef>
                <a:spcPts val="1200"/>
              </a:spcBef>
              <a:spcAft>
                <a:spcPts val="0"/>
              </a:spcAft>
              <a:buClr>
                <a:srgbClr val="8BC34A"/>
              </a:buClr>
              <a:buSzPts val="1500"/>
              <a:buAutoNum type="arabicPeriod"/>
            </a:pPr>
            <a:r>
              <a:rPr lang="de" sz="1500">
                <a:solidFill>
                  <a:srgbClr val="8BC34A"/>
                </a:solidFill>
              </a:rPr>
              <a:t>Dringlichkeit und Druck zur direkten Handlung, u.a. da Absender eine Autoritätsperson ist</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ungewöhnliche Bankverbindung</a:t>
            </a:r>
            <a:endParaRPr sz="1500">
              <a:solidFill>
                <a:srgbClr val="8BC34A"/>
              </a:solidFill>
            </a:endParaRPr>
          </a:p>
          <a:p>
            <a:pPr indent="-323850" lvl="0" marL="457200" rtl="0" algn="l">
              <a:lnSpc>
                <a:spcPct val="150000"/>
              </a:lnSpc>
              <a:spcBef>
                <a:spcPts val="0"/>
              </a:spcBef>
              <a:spcAft>
                <a:spcPts val="0"/>
              </a:spcAft>
              <a:buClr>
                <a:srgbClr val="8BC34A"/>
              </a:buClr>
              <a:buSzPts val="1500"/>
              <a:buAutoNum type="arabicPeriod"/>
            </a:pPr>
            <a:r>
              <a:rPr lang="de" sz="1500">
                <a:solidFill>
                  <a:srgbClr val="8BC34A"/>
                </a:solidFill>
              </a:rPr>
              <a:t>keine Möglichkeit zur Rückfrage</a:t>
            </a:r>
            <a:endParaRPr sz="2200">
              <a:solidFill>
                <a:srgbClr val="8BC34A"/>
              </a:solidFill>
              <a:latin typeface="Roboto"/>
              <a:ea typeface="Roboto"/>
              <a:cs typeface="Roboto"/>
              <a:sym typeface="Roboto"/>
            </a:endParaRPr>
          </a:p>
        </p:txBody>
      </p:sp>
      <p:sp>
        <p:nvSpPr>
          <p:cNvPr id="244" name="Google Shape;244;p35"/>
          <p:cNvSpPr txBox="1"/>
          <p:nvPr/>
        </p:nvSpPr>
        <p:spPr>
          <a:xfrm>
            <a:off x="806250" y="390275"/>
            <a:ext cx="82056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buergermeister-paul@stadt-paul.de</a:t>
            </a:r>
            <a:endParaRPr sz="1900">
              <a:solidFill>
                <a:schemeClr val="lt1"/>
              </a:solidFill>
              <a:latin typeface="Roboto"/>
              <a:ea typeface="Roboto"/>
              <a:cs typeface="Roboto"/>
              <a:sym typeface="Roboto"/>
            </a:endParaRPr>
          </a:p>
        </p:txBody>
      </p:sp>
      <p:sp>
        <p:nvSpPr>
          <p:cNvPr id="245" name="Google Shape;245;p35"/>
          <p:cNvSpPr txBox="1"/>
          <p:nvPr/>
        </p:nvSpPr>
        <p:spPr>
          <a:xfrm>
            <a:off x="1288200" y="915875"/>
            <a:ext cx="7748400" cy="54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de" sz="1900">
                <a:solidFill>
                  <a:schemeClr val="lt1"/>
                </a:solidFill>
                <a:latin typeface="Roboto"/>
                <a:ea typeface="Roboto"/>
                <a:cs typeface="Roboto"/>
                <a:sym typeface="Roboto"/>
              </a:rPr>
              <a:t>Überweisung freigeben</a:t>
            </a:r>
            <a:endParaRPr sz="1900">
              <a:solidFill>
                <a:schemeClr val="lt1"/>
              </a:solidFill>
              <a:latin typeface="Roboto"/>
              <a:ea typeface="Roboto"/>
              <a:cs typeface="Roboto"/>
              <a:sym typeface="Roboto"/>
            </a:endParaRPr>
          </a:p>
        </p:txBody>
      </p:sp>
      <p:sp>
        <p:nvSpPr>
          <p:cNvPr id="246" name="Google Shape;246;p35"/>
          <p:cNvSpPr txBox="1"/>
          <p:nvPr/>
        </p:nvSpPr>
        <p:spPr>
          <a:xfrm>
            <a:off x="68725" y="1607700"/>
            <a:ext cx="4371900" cy="33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de" sz="1100">
                <a:solidFill>
                  <a:schemeClr val="lt1"/>
                </a:solidFill>
              </a:rPr>
              <a:t>Sehr geehrter Herr Meier,</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ich bin gerade in einer Besprechung und kann nicht telefonieren. Wir haben eine offene Zahlung an einen externen Dienstleister für das laufende Projekt. Bitte überweisen Sie 9.870 EUR auf folgendes Konto:</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 </a:t>
            </a:r>
            <a:r>
              <a:rPr b="1" lang="de" sz="1100">
                <a:solidFill>
                  <a:schemeClr val="lt1"/>
                </a:solidFill>
              </a:rPr>
              <a:t>Empfänger:</a:t>
            </a:r>
            <a:r>
              <a:rPr lang="de" sz="1100">
                <a:solidFill>
                  <a:schemeClr val="lt1"/>
                </a:solidFill>
              </a:rPr>
              <a:t> Global Service Ltd.</a:t>
            </a:r>
            <a:br>
              <a:rPr lang="de" sz="1100">
                <a:solidFill>
                  <a:schemeClr val="lt1"/>
                </a:solidFill>
              </a:rPr>
            </a:br>
            <a:r>
              <a:rPr lang="de" sz="1100">
                <a:solidFill>
                  <a:schemeClr val="lt1"/>
                </a:solidFill>
              </a:rPr>
              <a:t>➡ </a:t>
            </a:r>
            <a:r>
              <a:rPr b="1" lang="de" sz="1100">
                <a:solidFill>
                  <a:schemeClr val="lt1"/>
                </a:solidFill>
              </a:rPr>
              <a:t>IBAN:</a:t>
            </a:r>
            <a:r>
              <a:rPr lang="de" sz="1100">
                <a:solidFill>
                  <a:schemeClr val="lt1"/>
                </a:solidFill>
              </a:rPr>
              <a:t> GB29NWBK60161331926819</a:t>
            </a:r>
            <a:br>
              <a:rPr lang="de" sz="1100">
                <a:solidFill>
                  <a:schemeClr val="lt1"/>
                </a:solidFill>
              </a:rPr>
            </a:br>
            <a:r>
              <a:rPr lang="de" sz="1100">
                <a:solidFill>
                  <a:schemeClr val="lt1"/>
                </a:solidFill>
              </a:rPr>
              <a:t>➡ </a:t>
            </a:r>
            <a:r>
              <a:rPr b="1" lang="de" sz="1100">
                <a:solidFill>
                  <a:schemeClr val="lt1"/>
                </a:solidFill>
              </a:rPr>
              <a:t>Verwendungszweck:</a:t>
            </a:r>
            <a:r>
              <a:rPr lang="de" sz="1100">
                <a:solidFill>
                  <a:schemeClr val="lt1"/>
                </a:solidFill>
              </a:rPr>
              <a:t> Behörde Projekt X</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Bitte bestätigen Sie mir, sobald die Überweisung getätigt wurde. Es ist wichtig, dass das noch heute erledigt wird!</a:t>
            </a:r>
            <a:endParaRPr sz="1100">
              <a:solidFill>
                <a:schemeClr val="lt1"/>
              </a:solidFill>
            </a:endParaRPr>
          </a:p>
          <a:p>
            <a:pPr indent="0" lvl="0" marL="0" rtl="0" algn="l">
              <a:lnSpc>
                <a:spcPct val="115000"/>
              </a:lnSpc>
              <a:spcBef>
                <a:spcPts val="1200"/>
              </a:spcBef>
              <a:spcAft>
                <a:spcPts val="0"/>
              </a:spcAft>
              <a:buNone/>
            </a:pPr>
            <a:r>
              <a:rPr lang="de" sz="1100">
                <a:solidFill>
                  <a:schemeClr val="lt1"/>
                </a:solidFill>
              </a:rPr>
              <a:t>Mit freundlichen Grüßen,</a:t>
            </a:r>
            <a:endParaRPr sz="1100">
              <a:solidFill>
                <a:schemeClr val="lt1"/>
              </a:solidFill>
            </a:endParaRPr>
          </a:p>
          <a:p>
            <a:pPr indent="0" lvl="0" marL="0" rtl="0" algn="l">
              <a:lnSpc>
                <a:spcPct val="115000"/>
              </a:lnSpc>
              <a:spcBef>
                <a:spcPts val="1200"/>
              </a:spcBef>
              <a:spcAft>
                <a:spcPts val="1200"/>
              </a:spcAft>
              <a:buNone/>
            </a:pPr>
            <a:r>
              <a:rPr lang="de" sz="1100">
                <a:solidFill>
                  <a:schemeClr val="lt1"/>
                </a:solidFill>
              </a:rPr>
              <a:t>Herr P. Aul, Bürgermeister</a:t>
            </a:r>
            <a:endParaRPr sz="11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Typische Phishing-Merkmale</a:t>
            </a:r>
            <a:endParaRPr/>
          </a:p>
        </p:txBody>
      </p:sp>
      <p:sp>
        <p:nvSpPr>
          <p:cNvPr id="252" name="Google Shape;252;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55600" lvl="0" marL="457200" rtl="0" algn="l">
              <a:lnSpc>
                <a:spcPct val="105000"/>
              </a:lnSpc>
              <a:spcBef>
                <a:spcPts val="1200"/>
              </a:spcBef>
              <a:spcAft>
                <a:spcPts val="0"/>
              </a:spcAft>
              <a:buSzPts val="2000"/>
              <a:buFont typeface="Arial"/>
              <a:buAutoNum type="arabicPeriod"/>
            </a:pPr>
            <a:r>
              <a:rPr lang="de" sz="2000">
                <a:latin typeface="Arial"/>
                <a:ea typeface="Arial"/>
                <a:cs typeface="Arial"/>
                <a:sym typeface="Arial"/>
              </a:rPr>
              <a:t>Tippfehler</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grammatikalische Fehler</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unpersönliche Anrede</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keine Signaturen</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Dringlichkeit &amp; Drohung</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Aufforderung zur Eingabe sensibler Daten</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falsche Domains </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fehlerhafte Absendeadressen</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externe Links</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AutoNum type="arabicPeriod"/>
            </a:pPr>
            <a:r>
              <a:rPr lang="de" sz="2000">
                <a:latin typeface="Arial"/>
                <a:ea typeface="Arial"/>
                <a:cs typeface="Arial"/>
                <a:sym typeface="Arial"/>
              </a:rPr>
              <a:t>verdächtige Anhänge </a:t>
            </a:r>
            <a:endParaRPr sz="2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5:</a:t>
            </a:r>
            <a:endParaRPr/>
          </a:p>
          <a:p>
            <a:pPr indent="0" lvl="0" marL="0" rtl="0" algn="ctr">
              <a:spcBef>
                <a:spcPts val="0"/>
              </a:spcBef>
              <a:spcAft>
                <a:spcPts val="0"/>
              </a:spcAft>
              <a:buNone/>
            </a:pPr>
            <a:r>
              <a:rPr lang="de"/>
              <a:t>Datensicherheit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Verschlüsselung von Dateien und Festplatten</a:t>
            </a:r>
            <a:endParaRPr/>
          </a:p>
        </p:txBody>
      </p:sp>
      <p:sp>
        <p:nvSpPr>
          <p:cNvPr id="263" name="Google Shape;263;p38"/>
          <p:cNvSpPr txBox="1"/>
          <p:nvPr>
            <p:ph idx="1" type="body"/>
          </p:nvPr>
        </p:nvSpPr>
        <p:spPr>
          <a:xfrm>
            <a:off x="387900" y="1489825"/>
            <a:ext cx="6027900" cy="30789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de"/>
              <a:t>Warum ist Verschlüsselung sinnvoll? </a:t>
            </a:r>
            <a:endParaRPr/>
          </a:p>
          <a:p>
            <a:pPr indent="-298450" lvl="0" marL="457200" rtl="0" algn="l">
              <a:spcBef>
                <a:spcPts val="0"/>
              </a:spcBef>
              <a:spcAft>
                <a:spcPts val="0"/>
              </a:spcAft>
              <a:buClr>
                <a:schemeClr val="dk1"/>
              </a:buClr>
              <a:buSzPts val="1100"/>
              <a:buChar char="●"/>
            </a:pPr>
            <a:r>
              <a:rPr lang="de"/>
              <a:t>Welche Daten müssen besonders geschützt werden?</a:t>
            </a:r>
            <a:endParaRPr/>
          </a:p>
          <a:p>
            <a:pPr indent="-298450" lvl="0" marL="457200" rtl="0" algn="l">
              <a:spcBef>
                <a:spcPts val="0"/>
              </a:spcBef>
              <a:spcAft>
                <a:spcPts val="0"/>
              </a:spcAft>
              <a:buClr>
                <a:schemeClr val="dk1"/>
              </a:buClr>
              <a:buSzPts val="1100"/>
              <a:buChar char="●"/>
            </a:pPr>
            <a:r>
              <a:rPr lang="de"/>
              <a:t>BitLocker: Feature zur Verschlüsselung von Microsoft, das Daten auf Festplatten und anderen Speichermedien schützt, indem sie die Daten verschlüsselt und unbefugten Zugriff verhindert </a:t>
            </a:r>
            <a:br>
              <a:rPr lang="de"/>
            </a:br>
            <a:r>
              <a:rPr lang="de"/>
              <a:t>- Einsatz in vielen Behörden</a:t>
            </a:r>
            <a:endParaRPr/>
          </a:p>
          <a:p>
            <a:pPr indent="-298450" lvl="0" marL="457200" rtl="0" algn="l">
              <a:spcBef>
                <a:spcPts val="0"/>
              </a:spcBef>
              <a:spcAft>
                <a:spcPts val="0"/>
              </a:spcAft>
              <a:buClr>
                <a:schemeClr val="dk1"/>
              </a:buClr>
              <a:buSzPts val="1100"/>
              <a:buChar char="●"/>
            </a:pPr>
            <a:r>
              <a:rPr lang="de"/>
              <a:t>Statt der Verschlüsselung der ganzen Festplatte, unterstützt Windows auch die Verschlüsselung einzelner Dateien</a:t>
            </a:r>
            <a:endParaRPr/>
          </a:p>
        </p:txBody>
      </p:sp>
      <p:pic>
        <p:nvPicPr>
          <p:cNvPr id="264" name="Google Shape;264;p38"/>
          <p:cNvPicPr preferRelativeResize="0"/>
          <p:nvPr/>
        </p:nvPicPr>
        <p:blipFill>
          <a:blip r:embed="rId3">
            <a:alphaModFix/>
          </a:blip>
          <a:stretch>
            <a:fillRect/>
          </a:stretch>
        </p:blipFill>
        <p:spPr>
          <a:xfrm>
            <a:off x="6558500" y="1693188"/>
            <a:ext cx="2423400" cy="17571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Backups von Dateien</a:t>
            </a:r>
            <a:endParaRPr/>
          </a:p>
        </p:txBody>
      </p:sp>
      <p:sp>
        <p:nvSpPr>
          <p:cNvPr id="270" name="Google Shape;270;p39"/>
          <p:cNvSpPr txBox="1"/>
          <p:nvPr>
            <p:ph idx="1" type="body"/>
          </p:nvPr>
        </p:nvSpPr>
        <p:spPr>
          <a:xfrm>
            <a:off x="387900" y="1489825"/>
            <a:ext cx="4834800" cy="30789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de"/>
              <a:t>Automatische Backups mit Dateiversionsverlauf:</a:t>
            </a:r>
            <a:endParaRPr/>
          </a:p>
          <a:p>
            <a:pPr indent="-298450" lvl="1" marL="914400" rtl="0" algn="l">
              <a:spcBef>
                <a:spcPts val="0"/>
              </a:spcBef>
              <a:spcAft>
                <a:spcPts val="0"/>
              </a:spcAft>
              <a:buClr>
                <a:schemeClr val="dk1"/>
              </a:buClr>
              <a:buSzPts val="1100"/>
              <a:buAutoNum type="alphaLcPeriod"/>
            </a:pPr>
            <a:r>
              <a:rPr lang="de"/>
              <a:t>automatisches, regelmäßiges Sichern zuvor festgelegter Ordner</a:t>
            </a:r>
            <a:endParaRPr/>
          </a:p>
          <a:p>
            <a:pPr indent="-298450" lvl="1" marL="914400" rtl="0" algn="l">
              <a:spcBef>
                <a:spcPts val="0"/>
              </a:spcBef>
              <a:spcAft>
                <a:spcPts val="0"/>
              </a:spcAft>
              <a:buClr>
                <a:schemeClr val="dk1"/>
              </a:buClr>
              <a:buSzPts val="1100"/>
              <a:buAutoNum type="alphaLcPeriod"/>
            </a:pPr>
            <a:r>
              <a:rPr lang="de"/>
              <a:t>Backups auf ein externes Laufwerk oder gebräuchliche Cloud Anbieter wie OneDrive, Dropbox, Google Drive</a:t>
            </a:r>
            <a:endParaRPr/>
          </a:p>
          <a:p>
            <a:pPr indent="-298450" lvl="1" marL="914400" rtl="0" algn="l">
              <a:spcBef>
                <a:spcPts val="0"/>
              </a:spcBef>
              <a:spcAft>
                <a:spcPts val="0"/>
              </a:spcAft>
              <a:buClr>
                <a:schemeClr val="dk1"/>
              </a:buClr>
              <a:buSzPts val="1100"/>
              <a:buAutoNum type="alphaLcPeriod"/>
            </a:pPr>
            <a:r>
              <a:rPr lang="de"/>
              <a:t>z.B. durch Behörde eingerichtet</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de"/>
              <a:t>Manuelle Backups des kompletten Systems durch ein Systemabbild auf Festplatte, DVD oder Netzwerk</a:t>
            </a:r>
            <a:endParaRPr/>
          </a:p>
        </p:txBody>
      </p:sp>
      <p:pic>
        <p:nvPicPr>
          <p:cNvPr id="271" name="Google Shape;271;p39"/>
          <p:cNvPicPr preferRelativeResize="0"/>
          <p:nvPr/>
        </p:nvPicPr>
        <p:blipFill>
          <a:blip r:embed="rId3">
            <a:alphaModFix/>
          </a:blip>
          <a:stretch>
            <a:fillRect/>
          </a:stretch>
        </p:blipFill>
        <p:spPr>
          <a:xfrm>
            <a:off x="5634800" y="1062476"/>
            <a:ext cx="2793301" cy="1206750"/>
          </a:xfrm>
          <a:prstGeom prst="rect">
            <a:avLst/>
          </a:prstGeom>
          <a:noFill/>
          <a:ln>
            <a:noFill/>
          </a:ln>
        </p:spPr>
      </p:pic>
      <p:pic>
        <p:nvPicPr>
          <p:cNvPr id="272" name="Google Shape;272;p39"/>
          <p:cNvPicPr preferRelativeResize="0"/>
          <p:nvPr/>
        </p:nvPicPr>
        <p:blipFill>
          <a:blip r:embed="rId4">
            <a:alphaModFix/>
          </a:blip>
          <a:stretch>
            <a:fillRect/>
          </a:stretch>
        </p:blipFill>
        <p:spPr>
          <a:xfrm>
            <a:off x="5923413" y="2475801"/>
            <a:ext cx="2356887" cy="2487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Sicherheit im Homeoffice</a:t>
            </a:r>
            <a:endParaRPr/>
          </a:p>
        </p:txBody>
      </p:sp>
      <p:sp>
        <p:nvSpPr>
          <p:cNvPr id="278" name="Google Shape;278;p40"/>
          <p:cNvSpPr txBox="1"/>
          <p:nvPr>
            <p:ph idx="1" type="body"/>
          </p:nvPr>
        </p:nvSpPr>
        <p:spPr>
          <a:xfrm>
            <a:off x="387900" y="1489825"/>
            <a:ext cx="4389600" cy="30789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1200"/>
              </a:spcBef>
              <a:spcAft>
                <a:spcPts val="0"/>
              </a:spcAft>
              <a:buClr>
                <a:schemeClr val="dk1"/>
              </a:buClr>
              <a:buSzPct val="82352"/>
              <a:buChar char="●"/>
            </a:pPr>
            <a:r>
              <a:rPr lang="de" sz="1700"/>
              <a:t>Ist die Arbeit im Homeoffice in Ihrer Behörde klar geregelt?</a:t>
            </a:r>
            <a:endParaRPr sz="1700"/>
          </a:p>
          <a:p>
            <a:pPr indent="-304165" lvl="0" marL="457200" rtl="0" algn="l">
              <a:spcBef>
                <a:spcPts val="0"/>
              </a:spcBef>
              <a:spcAft>
                <a:spcPts val="0"/>
              </a:spcAft>
              <a:buClr>
                <a:schemeClr val="dk1"/>
              </a:buClr>
              <a:buSzPct val="82352"/>
              <a:buChar char="●"/>
            </a:pPr>
            <a:r>
              <a:rPr lang="de" sz="1700"/>
              <a:t>Gibt es eine Person, an die Sie sich bei Sicherheitsfragen wenden könnt?</a:t>
            </a:r>
            <a:endParaRPr sz="1700"/>
          </a:p>
          <a:p>
            <a:pPr indent="-304165" lvl="0" marL="457200" rtl="0" algn="l">
              <a:spcBef>
                <a:spcPts val="0"/>
              </a:spcBef>
              <a:spcAft>
                <a:spcPts val="0"/>
              </a:spcAft>
              <a:buClr>
                <a:schemeClr val="dk1"/>
              </a:buClr>
              <a:buSzPct val="82352"/>
              <a:buChar char="●"/>
            </a:pPr>
            <a:r>
              <a:rPr lang="de" sz="1700"/>
              <a:t>Benutzen Sie private Geräte für die Arbeit im Homeoffice?</a:t>
            </a:r>
            <a:endParaRPr sz="1700"/>
          </a:p>
          <a:p>
            <a:pPr indent="-304165" lvl="0" marL="457200" rtl="0" algn="l">
              <a:spcBef>
                <a:spcPts val="0"/>
              </a:spcBef>
              <a:spcAft>
                <a:spcPts val="0"/>
              </a:spcAft>
              <a:buClr>
                <a:schemeClr val="dk1"/>
              </a:buClr>
              <a:buSzPct val="82352"/>
              <a:buChar char="●"/>
            </a:pPr>
            <a:r>
              <a:rPr lang="de" sz="1700"/>
              <a:t>Wie loggen Sie sich von zuhause im </a:t>
            </a:r>
            <a:r>
              <a:rPr lang="de" sz="1700"/>
              <a:t>Netzwerk</a:t>
            </a:r>
            <a:r>
              <a:rPr lang="de" sz="1700"/>
              <a:t> Ihrer Behörde ein?</a:t>
            </a:r>
            <a:endParaRPr sz="1700"/>
          </a:p>
          <a:p>
            <a:pPr indent="-304165" lvl="0" marL="457200" rtl="0" algn="l">
              <a:spcBef>
                <a:spcPts val="0"/>
              </a:spcBef>
              <a:spcAft>
                <a:spcPts val="0"/>
              </a:spcAft>
              <a:buClr>
                <a:schemeClr val="dk1"/>
              </a:buClr>
              <a:buSzPct val="82352"/>
              <a:buChar char="●"/>
            </a:pPr>
            <a:r>
              <a:rPr lang="de" sz="1700"/>
              <a:t>Reicht ein Passwort für Sicherheit?</a:t>
            </a:r>
            <a:endParaRPr sz="1700"/>
          </a:p>
          <a:p>
            <a:pPr indent="-304165" lvl="0" marL="457200" rtl="0" algn="l">
              <a:spcBef>
                <a:spcPts val="0"/>
              </a:spcBef>
              <a:spcAft>
                <a:spcPts val="0"/>
              </a:spcAft>
              <a:buClr>
                <a:schemeClr val="dk1"/>
              </a:buClr>
              <a:buSzPct val="82352"/>
              <a:buChar char="●"/>
            </a:pPr>
            <a:r>
              <a:rPr lang="de" sz="1700"/>
              <a:t>Was passiert mit Ihren Daten wenn Sie die Kaffeetasse über den Laptop kippt?</a:t>
            </a:r>
            <a:endParaRPr sz="1700"/>
          </a:p>
          <a:p>
            <a:pPr indent="-304165" lvl="0" marL="457200" rtl="0" algn="l">
              <a:spcBef>
                <a:spcPts val="0"/>
              </a:spcBef>
              <a:spcAft>
                <a:spcPts val="0"/>
              </a:spcAft>
              <a:buClr>
                <a:schemeClr val="dk1"/>
              </a:buClr>
              <a:buSzPct val="82352"/>
              <a:buChar char="●"/>
            </a:pPr>
            <a:r>
              <a:rPr lang="de" sz="1700"/>
              <a:t>Wie kommunizieren Sie im Homeoffice mit Ihren Kolleg:innen?</a:t>
            </a:r>
            <a:endParaRPr sz="1700"/>
          </a:p>
        </p:txBody>
      </p:sp>
      <p:pic>
        <p:nvPicPr>
          <p:cNvPr id="279" name="Google Shape;279;p40"/>
          <p:cNvPicPr preferRelativeResize="0"/>
          <p:nvPr/>
        </p:nvPicPr>
        <p:blipFill>
          <a:blip r:embed="rId3">
            <a:alphaModFix/>
          </a:blip>
          <a:stretch>
            <a:fillRect/>
          </a:stretch>
        </p:blipFill>
        <p:spPr>
          <a:xfrm>
            <a:off x="5993375" y="935875"/>
            <a:ext cx="2388486" cy="36945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6: </a:t>
            </a:r>
            <a:endParaRPr/>
          </a:p>
          <a:p>
            <a:pPr indent="0" lvl="0" marL="0" rtl="0" algn="ctr">
              <a:spcBef>
                <a:spcPts val="0"/>
              </a:spcBef>
              <a:spcAft>
                <a:spcPts val="0"/>
              </a:spcAft>
              <a:buNone/>
            </a:pPr>
            <a:r>
              <a:rPr lang="de"/>
              <a:t>Reaktion auf IT-Sicherheitsvorfälle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1: </a:t>
            </a:r>
            <a:endParaRPr/>
          </a:p>
          <a:p>
            <a:pPr indent="0" lvl="0" marL="0" rtl="0" algn="ctr">
              <a:spcBef>
                <a:spcPts val="0"/>
              </a:spcBef>
              <a:spcAft>
                <a:spcPts val="0"/>
              </a:spcAft>
              <a:buNone/>
            </a:pPr>
            <a:r>
              <a:rPr lang="de"/>
              <a:t>Einführung in die IT-Sicherheit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203050" y="812275"/>
            <a:ext cx="4546775" cy="3436724"/>
          </a:xfrm>
          <a:prstGeom prst="rect">
            <a:avLst/>
          </a:prstGeom>
          <a:noFill/>
          <a:ln>
            <a:noFill/>
          </a:ln>
        </p:spPr>
      </p:pic>
      <p:pic>
        <p:nvPicPr>
          <p:cNvPr id="290" name="Google Shape;290;p42"/>
          <p:cNvPicPr preferRelativeResize="0"/>
          <p:nvPr/>
        </p:nvPicPr>
        <p:blipFill>
          <a:blip r:embed="rId4">
            <a:alphaModFix/>
          </a:blip>
          <a:stretch>
            <a:fillRect/>
          </a:stretch>
        </p:blipFill>
        <p:spPr>
          <a:xfrm>
            <a:off x="4808925" y="485950"/>
            <a:ext cx="4089375" cy="4089375"/>
          </a:xfrm>
          <a:prstGeom prst="rect">
            <a:avLst/>
          </a:prstGeom>
          <a:noFill/>
          <a:ln>
            <a:noFill/>
          </a:ln>
        </p:spPr>
      </p:pic>
      <p:pic>
        <p:nvPicPr>
          <p:cNvPr id="291" name="Google Shape;291;p42"/>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3"/>
          <p:cNvPicPr preferRelativeResize="0"/>
          <p:nvPr/>
        </p:nvPicPr>
        <p:blipFill>
          <a:blip r:embed="rId3">
            <a:alphaModFix/>
          </a:blip>
          <a:stretch>
            <a:fillRect/>
          </a:stretch>
        </p:blipFill>
        <p:spPr>
          <a:xfrm>
            <a:off x="381000" y="152399"/>
            <a:ext cx="3421114" cy="4838702"/>
          </a:xfrm>
          <a:prstGeom prst="rect">
            <a:avLst/>
          </a:prstGeom>
          <a:noFill/>
          <a:ln>
            <a:noFill/>
          </a:ln>
        </p:spPr>
      </p:pic>
      <p:graphicFrame>
        <p:nvGraphicFramePr>
          <p:cNvPr id="297" name="Google Shape;297;p43"/>
          <p:cNvGraphicFramePr/>
          <p:nvPr/>
        </p:nvGraphicFramePr>
        <p:xfrm>
          <a:off x="4220800" y="1010700"/>
          <a:ext cx="3000000" cy="3000000"/>
        </p:xfrm>
        <a:graphic>
          <a:graphicData uri="http://schemas.openxmlformats.org/drawingml/2006/table">
            <a:tbl>
              <a:tblPr>
                <a:noFill/>
                <a:tableStyleId>{E474A7A7-2A0E-4B7D-8944-746227386DE1}</a:tableStyleId>
              </a:tblPr>
              <a:tblGrid>
                <a:gridCol w="2210800"/>
                <a:gridCol w="2210800"/>
              </a:tblGrid>
              <a:tr h="520350">
                <a:tc>
                  <a:txBody>
                    <a:bodyPr/>
                    <a:lstStyle/>
                    <a:p>
                      <a:pPr indent="0" lvl="0" marL="0" rtl="0" algn="ctr">
                        <a:spcBef>
                          <a:spcPts val="0"/>
                        </a:spcBef>
                        <a:spcAft>
                          <a:spcPts val="0"/>
                        </a:spcAft>
                        <a:buNone/>
                      </a:pPr>
                      <a:r>
                        <a:rPr b="1" lang="de">
                          <a:solidFill>
                            <a:srgbClr val="FFFFFF"/>
                          </a:solidFill>
                        </a:rPr>
                        <a:t>Best Practices</a:t>
                      </a:r>
                      <a:endParaRPr b="1">
                        <a:solidFill>
                          <a:srgbClr val="FFFFFF"/>
                        </a:solidFill>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de">
                          <a:solidFill>
                            <a:srgbClr val="FFFFFF"/>
                          </a:solidFill>
                        </a:rPr>
                        <a:t>Worst Practices</a:t>
                      </a:r>
                      <a:endParaRPr b="1">
                        <a:solidFill>
                          <a:srgbClr val="FFFFFF"/>
                        </a:solidFill>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solidFill>
                      <a:srgbClr val="6D9EEB"/>
                    </a:solidFill>
                  </a:tcPr>
                </a:tc>
              </a:tr>
              <a:tr h="520350">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regelmäßige Schulungen und Übungen</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keine Kenntnisse über IT- Sicherheitsprozesse</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520350">
                <a:tc>
                  <a:txBody>
                    <a:bodyPr/>
                    <a:lstStyle/>
                    <a:p>
                      <a:pPr indent="0" lvl="0" marL="0" rtl="0" algn="l">
                        <a:lnSpc>
                          <a:spcPct val="100000"/>
                        </a:lnSpc>
                        <a:spcBef>
                          <a:spcPts val="0"/>
                        </a:spcBef>
                        <a:spcAft>
                          <a:spcPts val="0"/>
                        </a:spcAft>
                        <a:buNone/>
                      </a:pPr>
                      <a:r>
                        <a:rPr lang="de" sz="1000">
                          <a:solidFill>
                            <a:srgbClr val="FFFFFF"/>
                          </a:solidFill>
                          <a:latin typeface="Roboto"/>
                          <a:ea typeface="Roboto"/>
                          <a:cs typeface="Roboto"/>
                          <a:sym typeface="Roboto"/>
                        </a:rPr>
                        <a:t>schnelle Meldung an IT-Abteilung</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eigenmächtiges Handeln ohne Kenntnisse</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520350">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betroffene Systeme vom Netzwerk trennen</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ungewöhnliches Verhalten ignorieren</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520350">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strukturierte Dokumentation des Vorfalls</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Daten löschen oder System abschalten</a:t>
                      </a:r>
                      <a:endParaRPr sz="1000"/>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520350">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Nachbesprechung und Prävention</a:t>
                      </a:r>
                      <a:endParaRPr sz="1000">
                        <a:solidFill>
                          <a:srgbClr val="FFFFFF"/>
                        </a:solidFill>
                        <a:latin typeface="Roboto"/>
                        <a:ea typeface="Roboto"/>
                        <a:cs typeface="Roboto"/>
                        <a:sym typeface="Roboto"/>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c>
                  <a:txBody>
                    <a:bodyPr/>
                    <a:lstStyle/>
                    <a:p>
                      <a:pPr indent="0" lvl="0" marL="0" rtl="0" algn="l">
                        <a:lnSpc>
                          <a:spcPct val="100000"/>
                        </a:lnSpc>
                        <a:spcBef>
                          <a:spcPts val="0"/>
                        </a:spcBef>
                        <a:spcAft>
                          <a:spcPts val="1200"/>
                        </a:spcAft>
                        <a:buNone/>
                      </a:pPr>
                      <a:r>
                        <a:rPr lang="de" sz="1000">
                          <a:solidFill>
                            <a:srgbClr val="FFFFFF"/>
                          </a:solidFill>
                          <a:latin typeface="Roboto"/>
                          <a:ea typeface="Roboto"/>
                          <a:cs typeface="Roboto"/>
                          <a:sym typeface="Roboto"/>
                        </a:rPr>
                        <a:t>keine Konsequenzen oder Analysen nach einem Vorfall</a:t>
                      </a:r>
                      <a:endParaRPr sz="1000">
                        <a:solidFill>
                          <a:srgbClr val="FFFFFF"/>
                        </a:solidFill>
                        <a:latin typeface="Roboto"/>
                        <a:ea typeface="Roboto"/>
                        <a:cs typeface="Roboto"/>
                        <a:sym typeface="Roboto"/>
                      </a:endParaRPr>
                    </a:p>
                  </a:txBody>
                  <a:tcPr marT="91425" marB="91425" marR="91425" marL="91425">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265500" y="1209075"/>
            <a:ext cx="4045200" cy="150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Vielen Dank für Ihre Aufmerksamkeit!</a:t>
            </a:r>
            <a:endParaRPr/>
          </a:p>
        </p:txBody>
      </p:sp>
      <p:pic>
        <p:nvPicPr>
          <p:cNvPr id="303" name="Google Shape;303;p44"/>
          <p:cNvPicPr preferRelativeResize="0"/>
          <p:nvPr/>
        </p:nvPicPr>
        <p:blipFill rotWithShape="1">
          <a:blip r:embed="rId3">
            <a:alphaModFix/>
          </a:blip>
          <a:srcRect b="119" l="0" r="0" t="109"/>
          <a:stretch/>
        </p:blipFill>
        <p:spPr>
          <a:xfrm>
            <a:off x="68175" y="4161175"/>
            <a:ext cx="1877925" cy="899375"/>
          </a:xfrm>
          <a:prstGeom prst="rect">
            <a:avLst/>
          </a:prstGeom>
          <a:noFill/>
          <a:ln>
            <a:noFill/>
          </a:ln>
        </p:spPr>
      </p:pic>
      <p:sp>
        <p:nvSpPr>
          <p:cNvPr id="304" name="Google Shape;304;p44"/>
          <p:cNvSpPr txBox="1"/>
          <p:nvPr>
            <p:ph idx="2" type="body"/>
          </p:nvPr>
        </p:nvSpPr>
        <p:spPr>
          <a:xfrm>
            <a:off x="4861525" y="724200"/>
            <a:ext cx="4229700" cy="36951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de" sz="2100">
                <a:solidFill>
                  <a:schemeClr val="accent5"/>
                </a:solidFill>
              </a:rPr>
              <a:t>Kontakt zu Team PAUL</a:t>
            </a:r>
            <a:br>
              <a:rPr lang="de" sz="2100">
                <a:solidFill>
                  <a:schemeClr val="accent5"/>
                </a:solidFill>
              </a:rPr>
            </a:br>
            <a:r>
              <a:rPr lang="de" sz="2100">
                <a:solidFill>
                  <a:schemeClr val="accent5"/>
                </a:solidFill>
              </a:rPr>
              <a:t> </a:t>
            </a:r>
            <a:r>
              <a:rPr lang="de" sz="2100" u="sng">
                <a:solidFill>
                  <a:schemeClr val="hlink"/>
                </a:solidFill>
                <a:hlinkClick r:id="rId4"/>
              </a:rPr>
              <a:t>PAUL-Schulung@protonmail.com</a:t>
            </a:r>
            <a:endParaRPr sz="2100">
              <a:solidFill>
                <a:schemeClr val="accent5"/>
              </a:solidFill>
            </a:endParaRPr>
          </a:p>
        </p:txBody>
      </p:sp>
      <p:pic>
        <p:nvPicPr>
          <p:cNvPr id="305" name="Google Shape;305;p44"/>
          <p:cNvPicPr preferRelativeResize="0"/>
          <p:nvPr/>
        </p:nvPicPr>
        <p:blipFill rotWithShape="1">
          <a:blip r:embed="rId5">
            <a:alphaModFix/>
          </a:blip>
          <a:srcRect b="86605" l="25091" r="24583" t="0"/>
          <a:stretch/>
        </p:blipFill>
        <p:spPr>
          <a:xfrm>
            <a:off x="5040900" y="4586625"/>
            <a:ext cx="3345476" cy="32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6 Gründe für IT-Sicherheit</a:t>
            </a:r>
            <a:endParaRPr/>
          </a:p>
        </p:txBody>
      </p:sp>
      <p:sp>
        <p:nvSpPr>
          <p:cNvPr id="82" name="Google Shape;82;p16"/>
          <p:cNvSpPr/>
          <p:nvPr/>
        </p:nvSpPr>
        <p:spPr>
          <a:xfrm>
            <a:off x="265963" y="147322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rPr b="1" lang="de" sz="1300">
                <a:solidFill>
                  <a:schemeClr val="lt1"/>
                </a:solidFill>
              </a:rPr>
              <a:t>Schutz vor </a:t>
            </a:r>
            <a:endParaRPr b="1" sz="1300">
              <a:solidFill>
                <a:schemeClr val="lt1"/>
              </a:solidFill>
            </a:endParaRPr>
          </a:p>
          <a:p>
            <a:pPr indent="0" lvl="0" marL="0" rtl="0" algn="ctr">
              <a:lnSpc>
                <a:spcPct val="115000"/>
              </a:lnSpc>
              <a:spcBef>
                <a:spcPts val="1400"/>
              </a:spcBef>
              <a:spcAft>
                <a:spcPts val="0"/>
              </a:spcAft>
              <a:buNone/>
            </a:pPr>
            <a:r>
              <a:rPr b="1" lang="de" sz="1300">
                <a:solidFill>
                  <a:schemeClr val="lt1"/>
                </a:solidFill>
              </a:rPr>
              <a:t>persönlichen </a:t>
            </a:r>
            <a:endParaRPr b="1" sz="1300">
              <a:solidFill>
                <a:schemeClr val="lt1"/>
              </a:solidFill>
            </a:endParaRPr>
          </a:p>
          <a:p>
            <a:pPr indent="0" lvl="0" marL="0" rtl="0" algn="ctr">
              <a:lnSpc>
                <a:spcPct val="115000"/>
              </a:lnSpc>
              <a:spcBef>
                <a:spcPts val="1400"/>
              </a:spcBef>
              <a:spcAft>
                <a:spcPts val="400"/>
              </a:spcAft>
              <a:buNone/>
            </a:pPr>
            <a:r>
              <a:rPr b="1" lang="de" sz="1300">
                <a:solidFill>
                  <a:schemeClr val="lt1"/>
                </a:solidFill>
              </a:rPr>
              <a:t>Problemen</a:t>
            </a:r>
            <a:endParaRPr>
              <a:solidFill>
                <a:schemeClr val="lt1"/>
              </a:solidFill>
            </a:endParaRPr>
          </a:p>
        </p:txBody>
      </p:sp>
      <p:sp>
        <p:nvSpPr>
          <p:cNvPr id="83" name="Google Shape;83;p16"/>
          <p:cNvSpPr/>
          <p:nvPr/>
        </p:nvSpPr>
        <p:spPr>
          <a:xfrm>
            <a:off x="3195750" y="147322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Vermeidung </a:t>
            </a:r>
            <a:endParaRPr b="1" sz="1300">
              <a:solidFill>
                <a:schemeClr val="lt1"/>
              </a:solidFill>
            </a:endParaRPr>
          </a:p>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von Mehrarbeit </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und Ärger</a:t>
            </a:r>
            <a:endParaRPr>
              <a:solidFill>
                <a:schemeClr val="lt1"/>
              </a:solidFill>
            </a:endParaRPr>
          </a:p>
        </p:txBody>
      </p:sp>
      <p:sp>
        <p:nvSpPr>
          <p:cNvPr id="84" name="Google Shape;84;p16"/>
          <p:cNvSpPr/>
          <p:nvPr/>
        </p:nvSpPr>
        <p:spPr>
          <a:xfrm>
            <a:off x="265963" y="347027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Verständnis </a:t>
            </a:r>
            <a:endParaRPr b="1" sz="1300">
              <a:solidFill>
                <a:schemeClr val="lt1"/>
              </a:solidFill>
            </a:endParaRPr>
          </a:p>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für aktuelle </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Bedrohungen</a:t>
            </a:r>
            <a:endParaRPr>
              <a:solidFill>
                <a:schemeClr val="lt1"/>
              </a:solidFill>
            </a:endParaRPr>
          </a:p>
        </p:txBody>
      </p:sp>
      <p:sp>
        <p:nvSpPr>
          <p:cNvPr id="85" name="Google Shape;85;p16"/>
          <p:cNvSpPr/>
          <p:nvPr/>
        </p:nvSpPr>
        <p:spPr>
          <a:xfrm>
            <a:off x="3195750" y="347027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Vermeidung </a:t>
            </a:r>
            <a:endParaRPr b="1" sz="1300">
              <a:solidFill>
                <a:schemeClr val="lt1"/>
              </a:solidFill>
            </a:endParaRPr>
          </a:p>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unangenehmer </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Konsequenzen</a:t>
            </a:r>
            <a:endParaRPr>
              <a:solidFill>
                <a:schemeClr val="lt1"/>
              </a:solidFill>
            </a:endParaRPr>
          </a:p>
        </p:txBody>
      </p:sp>
      <p:sp>
        <p:nvSpPr>
          <p:cNvPr id="86" name="Google Shape;86;p16"/>
          <p:cNvSpPr/>
          <p:nvPr/>
        </p:nvSpPr>
        <p:spPr>
          <a:xfrm>
            <a:off x="6125538" y="347027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Stärkung </a:t>
            </a:r>
            <a:endParaRPr b="1" sz="1300">
              <a:solidFill>
                <a:schemeClr val="lt1"/>
              </a:solidFill>
            </a:endParaRPr>
          </a:p>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Ihrer Kompetenz </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im Arbeitsalltag</a:t>
            </a:r>
            <a:endParaRPr>
              <a:solidFill>
                <a:schemeClr val="lt1"/>
              </a:solidFill>
            </a:endParaRPr>
          </a:p>
        </p:txBody>
      </p:sp>
      <p:sp>
        <p:nvSpPr>
          <p:cNvPr id="87" name="Google Shape;87;p16"/>
          <p:cNvSpPr/>
          <p:nvPr/>
        </p:nvSpPr>
        <p:spPr>
          <a:xfrm>
            <a:off x="6125538" y="1473225"/>
            <a:ext cx="2520000" cy="1260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Beitrag zur Sicherheit </a:t>
            </a:r>
            <a:endParaRPr b="1" sz="1300">
              <a:solidFill>
                <a:schemeClr val="lt1"/>
              </a:solidFill>
            </a:endParaRPr>
          </a:p>
          <a:p>
            <a:pPr indent="-228600" lvl="0" marL="457200" rtl="0" algn="ctr">
              <a:lnSpc>
                <a:spcPct val="115000"/>
              </a:lnSpc>
              <a:spcBef>
                <a:spcPts val="1400"/>
              </a:spcBef>
              <a:spcAft>
                <a:spcPts val="0"/>
              </a:spcAft>
              <a:buClr>
                <a:schemeClr val="dk1"/>
              </a:buClr>
              <a:buSzPts val="1100"/>
              <a:buFont typeface="Arial"/>
              <a:buNone/>
            </a:pPr>
            <a:r>
              <a:rPr b="1" lang="de" sz="1300">
                <a:solidFill>
                  <a:schemeClr val="lt1"/>
                </a:solidFill>
              </a:rPr>
              <a:t>Ihrer Behörde </a:t>
            </a:r>
            <a:endParaRPr b="1" sz="1300">
              <a:solidFill>
                <a:schemeClr val="lt1"/>
              </a:solidFill>
            </a:endParaRPr>
          </a:p>
          <a:p>
            <a:pPr indent="-228600" lvl="0" marL="457200" rtl="0" algn="ctr">
              <a:lnSpc>
                <a:spcPct val="115000"/>
              </a:lnSpc>
              <a:spcBef>
                <a:spcPts val="1400"/>
              </a:spcBef>
              <a:spcAft>
                <a:spcPts val="400"/>
              </a:spcAft>
              <a:buClr>
                <a:schemeClr val="dk1"/>
              </a:buClr>
              <a:buSzPts val="1100"/>
              <a:buFont typeface="Arial"/>
              <a:buNone/>
            </a:pPr>
            <a:r>
              <a:rPr b="1" lang="de" sz="1300">
                <a:solidFill>
                  <a:schemeClr val="lt1"/>
                </a:solidFill>
              </a:rPr>
              <a:t>und den Bürger:innen</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387900" y="1489825"/>
            <a:ext cx="3999900" cy="348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de">
                <a:solidFill>
                  <a:srgbClr val="8BC34A"/>
                </a:solidFill>
                <a:highlight>
                  <a:schemeClr val="dk2"/>
                </a:highlight>
              </a:rPr>
              <a:t>Landkreis Anhalt-Bitterfeld, Juli 2021</a:t>
            </a:r>
            <a:endParaRPr b="1">
              <a:solidFill>
                <a:srgbClr val="8BC34A"/>
              </a:solidFill>
              <a:highlight>
                <a:schemeClr val="dk2"/>
              </a:highlight>
            </a:endParaRPr>
          </a:p>
          <a:p>
            <a:pPr indent="0" lvl="0" marL="0" rtl="0" algn="l">
              <a:spcBef>
                <a:spcPts val="1200"/>
              </a:spcBef>
              <a:spcAft>
                <a:spcPts val="0"/>
              </a:spcAft>
              <a:buClr>
                <a:schemeClr val="dk1"/>
              </a:buClr>
              <a:buSzPct val="100000"/>
              <a:buFont typeface="Arial"/>
              <a:buNone/>
            </a:pPr>
            <a:r>
              <a:rPr b="1" lang="de" sz="1100">
                <a:solidFill>
                  <a:schemeClr val="dk1"/>
                </a:solidFill>
                <a:highlight>
                  <a:schemeClr val="dk2"/>
                </a:highlight>
              </a:rPr>
              <a:t>Was ist passiert?</a:t>
            </a:r>
            <a:endParaRPr b="1" sz="1100">
              <a:solidFill>
                <a:schemeClr val="dk1"/>
              </a:solidFill>
              <a:highlight>
                <a:schemeClr val="dk2"/>
              </a:highlight>
            </a:endParaRPr>
          </a:p>
          <a:p>
            <a:pPr indent="-293211" lvl="0" marL="457200" rtl="0" algn="l">
              <a:spcBef>
                <a:spcPts val="1200"/>
              </a:spcBef>
              <a:spcAft>
                <a:spcPts val="0"/>
              </a:spcAft>
              <a:buSzPct val="100000"/>
              <a:buChar char="●"/>
            </a:pPr>
            <a:r>
              <a:rPr lang="de" sz="1100">
                <a:solidFill>
                  <a:schemeClr val="dk1"/>
                </a:solidFill>
              </a:rPr>
              <a:t>Ransomware-Angriff verschlüsselte über 400 Server </a:t>
            </a:r>
            <a:endParaRPr sz="1100">
              <a:solidFill>
                <a:schemeClr val="dk1"/>
              </a:solidFill>
            </a:endParaRPr>
          </a:p>
          <a:p>
            <a:pPr indent="-293211" lvl="0" marL="457200" rtl="0" algn="l">
              <a:spcBef>
                <a:spcPts val="0"/>
              </a:spcBef>
              <a:spcAft>
                <a:spcPts val="0"/>
              </a:spcAft>
              <a:buSzPct val="100000"/>
              <a:buChar char="●"/>
            </a:pPr>
            <a:r>
              <a:rPr lang="de" sz="1100"/>
              <a:t>zentrale</a:t>
            </a:r>
            <a:r>
              <a:rPr lang="de" sz="1100">
                <a:solidFill>
                  <a:schemeClr val="dk1"/>
                </a:solidFill>
              </a:rPr>
              <a:t> Verwaltungsprozesse lahm</a:t>
            </a:r>
            <a:r>
              <a:rPr lang="de" sz="1100"/>
              <a:t>gelegt</a:t>
            </a:r>
            <a:endParaRPr sz="1100"/>
          </a:p>
          <a:p>
            <a:pPr indent="0" lvl="0" marL="0" rtl="0" algn="l">
              <a:spcBef>
                <a:spcPts val="1200"/>
              </a:spcBef>
              <a:spcAft>
                <a:spcPts val="0"/>
              </a:spcAft>
              <a:buClr>
                <a:schemeClr val="dk1"/>
              </a:buClr>
              <a:buSzPct val="100000"/>
              <a:buFont typeface="Arial"/>
              <a:buNone/>
            </a:pPr>
            <a:r>
              <a:rPr b="1" lang="de" sz="1100">
                <a:solidFill>
                  <a:schemeClr val="dk1"/>
                </a:solidFill>
                <a:highlight>
                  <a:schemeClr val="dk2"/>
                </a:highlight>
              </a:rPr>
              <a:t>Konsequenzen:</a:t>
            </a:r>
            <a:endParaRPr b="1" sz="1100">
              <a:solidFill>
                <a:schemeClr val="dk1"/>
              </a:solidFill>
              <a:highlight>
                <a:schemeClr val="dk2"/>
              </a:highlight>
            </a:endParaRPr>
          </a:p>
          <a:p>
            <a:pPr indent="-293211" lvl="0" marL="457200" rtl="0" algn="l">
              <a:spcBef>
                <a:spcPts val="1200"/>
              </a:spcBef>
              <a:spcAft>
                <a:spcPts val="0"/>
              </a:spcAft>
              <a:buClr>
                <a:schemeClr val="dk1"/>
              </a:buClr>
              <a:buSzPct val="100000"/>
              <a:buChar char="●"/>
            </a:pPr>
            <a:r>
              <a:rPr lang="de" sz="1100">
                <a:solidFill>
                  <a:schemeClr val="dk1"/>
                </a:solidFill>
              </a:rPr>
              <a:t>Ausfälle: Bürgerbüro, Sozialleistungen, Antragsbearbeitung</a:t>
            </a:r>
            <a:endParaRPr sz="1100">
              <a:solidFill>
                <a:schemeClr val="dk1"/>
              </a:solidFill>
            </a:endParaRPr>
          </a:p>
          <a:p>
            <a:pPr indent="-293211" lvl="0" marL="457200" rtl="0" algn="l">
              <a:spcBef>
                <a:spcPts val="0"/>
              </a:spcBef>
              <a:spcAft>
                <a:spcPts val="0"/>
              </a:spcAft>
              <a:buClr>
                <a:schemeClr val="dk1"/>
              </a:buClr>
              <a:buSzPct val="100000"/>
              <a:buChar char="●"/>
            </a:pPr>
            <a:r>
              <a:rPr lang="de" sz="1100"/>
              <a:t>Katastrophenfall ausgerufen: Unterstützung durch BSI und externe Experten</a:t>
            </a:r>
            <a:endParaRPr sz="1100"/>
          </a:p>
          <a:p>
            <a:pPr indent="-293211" lvl="0" marL="457200" rtl="0" algn="l">
              <a:spcBef>
                <a:spcPts val="0"/>
              </a:spcBef>
              <a:spcAft>
                <a:spcPts val="0"/>
              </a:spcAft>
              <a:buClr>
                <a:schemeClr val="dk1"/>
              </a:buClr>
              <a:buSzPct val="100000"/>
              <a:buChar char="●"/>
            </a:pPr>
            <a:r>
              <a:rPr lang="de" sz="1100"/>
              <a:t>Lösegeld (500.000 USD) nicht gezahlt</a:t>
            </a:r>
            <a:endParaRPr sz="1100"/>
          </a:p>
          <a:p>
            <a:pPr indent="-293211" lvl="0" marL="457200" rtl="0" algn="l">
              <a:spcBef>
                <a:spcPts val="0"/>
              </a:spcBef>
              <a:spcAft>
                <a:spcPts val="0"/>
              </a:spcAft>
              <a:buClr>
                <a:schemeClr val="dk1"/>
              </a:buClr>
              <a:buSzPct val="100000"/>
              <a:buChar char="●"/>
            </a:pPr>
            <a:r>
              <a:rPr lang="de" sz="1100"/>
              <a:t>f</a:t>
            </a:r>
            <a:r>
              <a:rPr lang="de" sz="1100">
                <a:solidFill>
                  <a:schemeClr val="dk1"/>
                </a:solidFill>
              </a:rPr>
              <a:t>inanzielle Schäden: ca. 2,5 Mio. Euro</a:t>
            </a:r>
            <a:endParaRPr sz="1100">
              <a:solidFill>
                <a:schemeClr val="dk1"/>
              </a:solidFill>
            </a:endParaRPr>
          </a:p>
          <a:p>
            <a:pPr indent="-293211" lvl="0" marL="457200" rtl="0" algn="l">
              <a:spcBef>
                <a:spcPts val="0"/>
              </a:spcBef>
              <a:spcAft>
                <a:spcPts val="0"/>
              </a:spcAft>
              <a:buClr>
                <a:schemeClr val="dk1"/>
              </a:buClr>
              <a:buSzPct val="100000"/>
              <a:buChar char="●"/>
            </a:pPr>
            <a:r>
              <a:rPr lang="de" sz="1100">
                <a:solidFill>
                  <a:schemeClr val="dk1"/>
                </a:solidFill>
              </a:rPr>
              <a:t>Wiederherstellung der Systeme dauerte Wochen</a:t>
            </a:r>
            <a:endParaRPr b="1" sz="1100"/>
          </a:p>
          <a:p>
            <a:pPr indent="0" lvl="0" marL="0" rtl="0" algn="l">
              <a:spcBef>
                <a:spcPts val="1200"/>
              </a:spcBef>
              <a:spcAft>
                <a:spcPts val="0"/>
              </a:spcAft>
              <a:buClr>
                <a:schemeClr val="dk1"/>
              </a:buClr>
              <a:buSzPct val="100000"/>
              <a:buFont typeface="Arial"/>
              <a:buNone/>
            </a:pPr>
            <a:r>
              <a:rPr b="1" lang="de" sz="1100">
                <a:solidFill>
                  <a:schemeClr val="dk1"/>
                </a:solidFill>
                <a:highlight>
                  <a:schemeClr val="dk2"/>
                </a:highlight>
              </a:rPr>
              <a:t>Lehren:</a:t>
            </a:r>
            <a:endParaRPr b="1" sz="1100">
              <a:solidFill>
                <a:schemeClr val="dk1"/>
              </a:solidFill>
              <a:highlight>
                <a:schemeClr val="dk2"/>
              </a:highlight>
            </a:endParaRPr>
          </a:p>
          <a:p>
            <a:pPr indent="-293211" lvl="0" marL="457200" rtl="0" algn="l">
              <a:spcBef>
                <a:spcPts val="1200"/>
              </a:spcBef>
              <a:spcAft>
                <a:spcPts val="0"/>
              </a:spcAft>
              <a:buClr>
                <a:schemeClr val="dk1"/>
              </a:buClr>
              <a:buSzPct val="100000"/>
              <a:buChar char="●"/>
            </a:pPr>
            <a:r>
              <a:rPr lang="de" sz="1100">
                <a:solidFill>
                  <a:schemeClr val="dk1"/>
                </a:solidFill>
              </a:rPr>
              <a:t>Schwächen in der IT-Sicherheit offengelegt</a:t>
            </a:r>
            <a:endParaRPr sz="1100">
              <a:solidFill>
                <a:schemeClr val="dk1"/>
              </a:solidFill>
            </a:endParaRPr>
          </a:p>
          <a:p>
            <a:pPr indent="-293211" lvl="0" marL="457200" rtl="0" algn="l">
              <a:spcBef>
                <a:spcPts val="0"/>
              </a:spcBef>
              <a:spcAft>
                <a:spcPts val="0"/>
              </a:spcAft>
              <a:buClr>
                <a:schemeClr val="dk1"/>
              </a:buClr>
              <a:buSzPct val="100000"/>
              <a:buChar char="●"/>
            </a:pPr>
            <a:r>
              <a:rPr lang="de" sz="1100"/>
              <a:t>p</a:t>
            </a:r>
            <a:r>
              <a:rPr lang="de" sz="1100">
                <a:solidFill>
                  <a:schemeClr val="dk1"/>
                </a:solidFill>
              </a:rPr>
              <a:t>räventive Maßnahmen und Resilienz notwendig</a:t>
            </a:r>
            <a:endParaRPr sz="1100">
              <a:solidFill>
                <a:schemeClr val="dk1"/>
              </a:solidFill>
            </a:endParaRPr>
          </a:p>
          <a:p>
            <a:pPr indent="-293211" lvl="0" marL="457200" rtl="0" algn="l">
              <a:spcBef>
                <a:spcPts val="0"/>
              </a:spcBef>
              <a:spcAft>
                <a:spcPts val="0"/>
              </a:spcAft>
              <a:buClr>
                <a:schemeClr val="dk1"/>
              </a:buClr>
              <a:buSzPct val="100000"/>
              <a:buChar char="●"/>
            </a:pPr>
            <a:r>
              <a:rPr lang="de" sz="1100">
                <a:solidFill>
                  <a:schemeClr val="dk1"/>
                </a:solidFill>
              </a:rPr>
              <a:t>Stärkung der Sicherheitsstrategie nach dem Vorfall</a:t>
            </a:r>
            <a:endParaRPr/>
          </a:p>
        </p:txBody>
      </p:sp>
      <p:sp>
        <p:nvSpPr>
          <p:cNvPr id="93" name="Google Shape;93;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Erfolgreiche Cyberangriffe auf den ö.D.</a:t>
            </a:r>
            <a:endParaRPr/>
          </a:p>
        </p:txBody>
      </p:sp>
      <p:sp>
        <p:nvSpPr>
          <p:cNvPr id="94" name="Google Shape;94;p17"/>
          <p:cNvSpPr txBox="1"/>
          <p:nvPr>
            <p:ph idx="2" type="body"/>
          </p:nvPr>
        </p:nvSpPr>
        <p:spPr>
          <a:xfrm>
            <a:off x="4832400" y="1489950"/>
            <a:ext cx="3999900" cy="348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de">
                <a:solidFill>
                  <a:srgbClr val="8BC34A"/>
                </a:solidFill>
                <a:highlight>
                  <a:schemeClr val="dk2"/>
                </a:highlight>
              </a:rPr>
              <a:t>Rechenzentrum Südwestfalen-IT, Oktober 2023</a:t>
            </a:r>
            <a:endParaRPr b="1">
              <a:solidFill>
                <a:srgbClr val="8BC34A"/>
              </a:solidFill>
              <a:highlight>
                <a:schemeClr val="dk2"/>
              </a:highlight>
            </a:endParaRPr>
          </a:p>
          <a:p>
            <a:pPr indent="0" lvl="0" marL="0" rtl="0" algn="l">
              <a:spcBef>
                <a:spcPts val="1200"/>
              </a:spcBef>
              <a:spcAft>
                <a:spcPts val="0"/>
              </a:spcAft>
              <a:buClr>
                <a:schemeClr val="dk1"/>
              </a:buClr>
              <a:buSzPct val="100000"/>
              <a:buFont typeface="Arial"/>
              <a:buNone/>
            </a:pPr>
            <a:r>
              <a:rPr b="1" lang="de" sz="1100">
                <a:solidFill>
                  <a:schemeClr val="dk1"/>
                </a:solidFill>
                <a:highlight>
                  <a:schemeClr val="dk2"/>
                </a:highlight>
              </a:rPr>
              <a:t>Was ist passiert?</a:t>
            </a:r>
            <a:endParaRPr b="1" sz="1100">
              <a:solidFill>
                <a:schemeClr val="dk1"/>
              </a:solidFill>
              <a:highlight>
                <a:schemeClr val="dk2"/>
              </a:highlight>
            </a:endParaRPr>
          </a:p>
          <a:p>
            <a:pPr indent="-293211" lvl="0" marL="457200" rtl="0" algn="l">
              <a:spcBef>
                <a:spcPts val="1200"/>
              </a:spcBef>
              <a:spcAft>
                <a:spcPts val="0"/>
              </a:spcAft>
              <a:buClr>
                <a:schemeClr val="dk1"/>
              </a:buClr>
              <a:buSzPct val="100000"/>
              <a:buChar char="●"/>
            </a:pPr>
            <a:r>
              <a:rPr lang="de" sz="1100">
                <a:solidFill>
                  <a:schemeClr val="dk1"/>
                </a:solidFill>
              </a:rPr>
              <a:t>Hackergruppe „Akira“ nutzte eine VPN-Schwachstelle</a:t>
            </a:r>
            <a:endParaRPr sz="1100"/>
          </a:p>
          <a:p>
            <a:pPr indent="-293211" lvl="0" marL="457200" rtl="0" algn="l">
              <a:spcBef>
                <a:spcPts val="0"/>
              </a:spcBef>
              <a:spcAft>
                <a:spcPts val="0"/>
              </a:spcAft>
              <a:buClr>
                <a:schemeClr val="dk1"/>
              </a:buClr>
              <a:buSzPct val="100000"/>
              <a:buChar char="●"/>
            </a:pPr>
            <a:r>
              <a:rPr lang="de" sz="1100"/>
              <a:t>s</a:t>
            </a:r>
            <a:r>
              <a:rPr lang="de" sz="1100"/>
              <a:t>chwache Passwörter und fehlende regelmäßige Updates begünstigten den Angriff</a:t>
            </a:r>
            <a:endParaRPr sz="1100"/>
          </a:p>
          <a:p>
            <a:pPr indent="-293211" lvl="0" marL="457200" rtl="0" algn="l">
              <a:spcBef>
                <a:spcPts val="0"/>
              </a:spcBef>
              <a:spcAft>
                <a:spcPts val="0"/>
              </a:spcAft>
              <a:buClr>
                <a:schemeClr val="dk1"/>
              </a:buClr>
              <a:buSzPct val="100000"/>
              <a:buChar char="●"/>
            </a:pPr>
            <a:r>
              <a:rPr lang="de" sz="1100">
                <a:solidFill>
                  <a:schemeClr val="dk1"/>
                </a:solidFill>
              </a:rPr>
              <a:t>Ransomware legte 1.463 Server lahm, 871 Server mussten neu aufgesetzt werden</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de" sz="1100">
                <a:highlight>
                  <a:schemeClr val="dk2"/>
                </a:highlight>
              </a:rPr>
              <a:t>Konsequenzen: </a:t>
            </a:r>
            <a:endParaRPr b="1" sz="1100">
              <a:highlight>
                <a:schemeClr val="dk2"/>
              </a:highlight>
            </a:endParaRPr>
          </a:p>
          <a:p>
            <a:pPr indent="-293211" lvl="0" marL="457200" rtl="0" algn="l">
              <a:spcBef>
                <a:spcPts val="0"/>
              </a:spcBef>
              <a:spcAft>
                <a:spcPts val="0"/>
              </a:spcAft>
              <a:buSzPct val="100000"/>
              <a:buChar char="●"/>
            </a:pPr>
            <a:r>
              <a:rPr lang="de" sz="1100"/>
              <a:t>m</a:t>
            </a:r>
            <a:r>
              <a:rPr lang="de" sz="1100"/>
              <a:t>onatelange Ausfälle zentraler Verwaltungsdienste: </a:t>
            </a:r>
            <a:r>
              <a:rPr lang="de" sz="1100">
                <a:solidFill>
                  <a:schemeClr val="dk1"/>
                </a:solidFill>
              </a:rPr>
              <a:t>Einwohnermeldewesen, Standesamt, Sozialwesen, Kraftfahrzeugwesen</a:t>
            </a:r>
            <a:endParaRPr b="1" sz="1100">
              <a:solidFill>
                <a:schemeClr val="dk1"/>
              </a:solidFill>
            </a:endParaRPr>
          </a:p>
          <a:p>
            <a:pPr indent="-293211" lvl="0" marL="457200" rtl="0" algn="l">
              <a:spcBef>
                <a:spcPts val="0"/>
              </a:spcBef>
              <a:spcAft>
                <a:spcPts val="0"/>
              </a:spcAft>
              <a:buClr>
                <a:schemeClr val="dk1"/>
              </a:buClr>
              <a:buSzPct val="100000"/>
              <a:buChar char="●"/>
            </a:pPr>
            <a:r>
              <a:rPr lang="de" sz="1100"/>
              <a:t>f</a:t>
            </a:r>
            <a:r>
              <a:rPr lang="de" sz="1100">
                <a:solidFill>
                  <a:schemeClr val="dk1"/>
                </a:solidFill>
              </a:rPr>
              <a:t>inanzielle Schäden und Vertrauensverlust</a:t>
            </a:r>
            <a:endParaRPr sz="1100">
              <a:solidFill>
                <a:schemeClr val="dk1"/>
              </a:solidFill>
            </a:endParaRPr>
          </a:p>
          <a:p>
            <a:pPr indent="-293211" lvl="0" marL="457200" rtl="0" algn="l">
              <a:spcBef>
                <a:spcPts val="0"/>
              </a:spcBef>
              <a:spcAft>
                <a:spcPts val="0"/>
              </a:spcAft>
              <a:buClr>
                <a:schemeClr val="dk1"/>
              </a:buClr>
              <a:buSzPct val="100000"/>
              <a:buChar char="●"/>
            </a:pPr>
            <a:r>
              <a:rPr lang="de" sz="1100">
                <a:solidFill>
                  <a:schemeClr val="dk1"/>
                </a:solidFill>
              </a:rPr>
              <a:t>Verlust von </a:t>
            </a:r>
            <a:r>
              <a:rPr lang="de" sz="1100"/>
              <a:t>Kund:innen</a:t>
            </a:r>
            <a:r>
              <a:rPr lang="de" sz="1100">
                <a:solidFill>
                  <a:schemeClr val="dk1"/>
                </a:solidFill>
              </a:rPr>
              <a:t> (z. B. Stadt Witten)</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de" sz="1100">
                <a:solidFill>
                  <a:schemeClr val="dk1"/>
                </a:solidFill>
                <a:highlight>
                  <a:schemeClr val="dk2"/>
                </a:highlight>
              </a:rPr>
              <a:t>Lehren:</a:t>
            </a:r>
            <a:endParaRPr b="1" sz="1100">
              <a:solidFill>
                <a:schemeClr val="dk1"/>
              </a:solidFill>
              <a:highlight>
                <a:schemeClr val="dk2"/>
              </a:highlight>
            </a:endParaRPr>
          </a:p>
          <a:p>
            <a:pPr indent="-293211" lvl="0" marL="457200" rtl="0" algn="l">
              <a:spcBef>
                <a:spcPts val="1200"/>
              </a:spcBef>
              <a:spcAft>
                <a:spcPts val="0"/>
              </a:spcAft>
              <a:buClr>
                <a:schemeClr val="dk1"/>
              </a:buClr>
              <a:buSzPct val="100000"/>
              <a:buChar char="●"/>
            </a:pPr>
            <a:r>
              <a:rPr lang="de" sz="1100"/>
              <a:t>s</a:t>
            </a:r>
            <a:r>
              <a:rPr lang="de" sz="1100">
                <a:solidFill>
                  <a:schemeClr val="dk1"/>
                </a:solidFill>
              </a:rPr>
              <a:t>tärkere Passwortrichtlinien erforderlich</a:t>
            </a:r>
            <a:endParaRPr sz="1100">
              <a:solidFill>
                <a:schemeClr val="dk1"/>
              </a:solidFill>
            </a:endParaRPr>
          </a:p>
          <a:p>
            <a:pPr indent="-293211" lvl="0" marL="457200" rtl="0" algn="l">
              <a:spcBef>
                <a:spcPts val="0"/>
              </a:spcBef>
              <a:spcAft>
                <a:spcPts val="0"/>
              </a:spcAft>
              <a:buClr>
                <a:schemeClr val="dk1"/>
              </a:buClr>
              <a:buSzPct val="100000"/>
              <a:buChar char="●"/>
            </a:pPr>
            <a:r>
              <a:rPr lang="de" sz="1100"/>
              <a:t>k</a:t>
            </a:r>
            <a:r>
              <a:rPr lang="de" sz="1100">
                <a:solidFill>
                  <a:schemeClr val="dk1"/>
                </a:solidFill>
              </a:rPr>
              <a:t>ontinuierliche Systempflege und Updates essenziell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de"/>
              <a:t>Zentrale Lehren aus beiden Angriffen</a:t>
            </a:r>
            <a:endParaRPr/>
          </a:p>
        </p:txBody>
      </p:sp>
      <p:sp>
        <p:nvSpPr>
          <p:cNvPr id="100" name="Google Shape;100;p18"/>
          <p:cNvSpPr txBox="1"/>
          <p:nvPr>
            <p:ph idx="1" type="body"/>
          </p:nvPr>
        </p:nvSpPr>
        <p:spPr>
          <a:xfrm>
            <a:off x="387900" y="1309225"/>
            <a:ext cx="8368200" cy="36195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Clr>
                <a:schemeClr val="dk1"/>
              </a:buClr>
              <a:buSzPct val="39501"/>
              <a:buFont typeface="Arial"/>
              <a:buNone/>
            </a:pPr>
            <a:r>
              <a:rPr b="1" lang="de" sz="2784">
                <a:solidFill>
                  <a:srgbClr val="8BC34A"/>
                </a:solidFill>
              </a:rPr>
              <a:t>IT-Sicherheitsstrategie stärken</a:t>
            </a:r>
            <a:endParaRPr b="1" sz="2784">
              <a:solidFill>
                <a:srgbClr val="8BC34A"/>
              </a:solidFill>
            </a:endParaRPr>
          </a:p>
          <a:p>
            <a:pPr indent="-299331" lvl="0" marL="457200" rtl="0" algn="l">
              <a:spcBef>
                <a:spcPts val="1200"/>
              </a:spcBef>
              <a:spcAft>
                <a:spcPts val="0"/>
              </a:spcAft>
              <a:buClr>
                <a:schemeClr val="dk1"/>
              </a:buClr>
              <a:buSzPct val="100000"/>
              <a:buChar char="●"/>
            </a:pPr>
            <a:r>
              <a:rPr lang="de" sz="2784"/>
              <a:t>p</a:t>
            </a:r>
            <a:r>
              <a:rPr lang="de" sz="2784">
                <a:solidFill>
                  <a:schemeClr val="dk1"/>
                </a:solidFill>
              </a:rPr>
              <a:t>räventive Maßnahmen wie regelmäßige Backups und Sicherheitsupdates</a:t>
            </a:r>
            <a:endParaRPr sz="2784">
              <a:solidFill>
                <a:schemeClr val="dk1"/>
              </a:solidFill>
            </a:endParaRPr>
          </a:p>
          <a:p>
            <a:pPr indent="-299331" lvl="0" marL="457200" rtl="0" algn="l">
              <a:spcBef>
                <a:spcPts val="0"/>
              </a:spcBef>
              <a:spcAft>
                <a:spcPts val="0"/>
              </a:spcAft>
              <a:buClr>
                <a:schemeClr val="dk1"/>
              </a:buClr>
              <a:buSzPct val="100000"/>
              <a:buChar char="●"/>
            </a:pPr>
            <a:r>
              <a:rPr lang="de" sz="2784">
                <a:solidFill>
                  <a:schemeClr val="dk1"/>
                </a:solidFill>
              </a:rPr>
              <a:t>Etablierung von Notfallplänen</a:t>
            </a:r>
            <a:endParaRPr sz="2784">
              <a:solidFill>
                <a:schemeClr val="dk1"/>
              </a:solidFill>
            </a:endParaRPr>
          </a:p>
          <a:p>
            <a:pPr indent="0" lvl="0" marL="0" rtl="0" algn="l">
              <a:spcBef>
                <a:spcPts val="1200"/>
              </a:spcBef>
              <a:spcAft>
                <a:spcPts val="0"/>
              </a:spcAft>
              <a:buClr>
                <a:schemeClr val="dk1"/>
              </a:buClr>
              <a:buSzPct val="39501"/>
              <a:buFont typeface="Arial"/>
              <a:buNone/>
            </a:pPr>
            <a:r>
              <a:rPr b="1" lang="de" sz="2784">
                <a:solidFill>
                  <a:srgbClr val="8BC34A"/>
                </a:solidFill>
              </a:rPr>
              <a:t>Bewusstsein schärfen</a:t>
            </a:r>
            <a:endParaRPr b="1" sz="2784">
              <a:solidFill>
                <a:srgbClr val="8BC34A"/>
              </a:solidFill>
            </a:endParaRPr>
          </a:p>
          <a:p>
            <a:pPr indent="-299331" lvl="0" marL="457200" rtl="0" algn="l">
              <a:spcBef>
                <a:spcPts val="1200"/>
              </a:spcBef>
              <a:spcAft>
                <a:spcPts val="0"/>
              </a:spcAft>
              <a:buClr>
                <a:schemeClr val="dk1"/>
              </a:buClr>
              <a:buSzPct val="100000"/>
              <a:buChar char="●"/>
            </a:pPr>
            <a:r>
              <a:rPr lang="de" sz="2784">
                <a:solidFill>
                  <a:schemeClr val="dk1"/>
                </a:solidFill>
              </a:rPr>
              <a:t>Sensibilisierung der Mitarbeitenden für IT-Sicherheitsrisiken</a:t>
            </a:r>
            <a:endParaRPr sz="2784"/>
          </a:p>
          <a:p>
            <a:pPr indent="-299331" lvl="0" marL="457200" rtl="0" algn="l">
              <a:spcBef>
                <a:spcPts val="0"/>
              </a:spcBef>
              <a:spcAft>
                <a:spcPts val="0"/>
              </a:spcAft>
              <a:buClr>
                <a:schemeClr val="dk1"/>
              </a:buClr>
              <a:buSzPct val="100000"/>
              <a:buChar char="●"/>
            </a:pPr>
            <a:r>
              <a:rPr lang="de" sz="2784">
                <a:solidFill>
                  <a:schemeClr val="dk1"/>
                </a:solidFill>
              </a:rPr>
              <a:t>Schulungen für sichere Passwortnutzung und Erkennung von Bedrohungen</a:t>
            </a:r>
            <a:endParaRPr sz="2784">
              <a:solidFill>
                <a:schemeClr val="dk1"/>
              </a:solidFill>
            </a:endParaRPr>
          </a:p>
          <a:p>
            <a:pPr indent="0" lvl="0" marL="0" rtl="0" algn="l">
              <a:spcBef>
                <a:spcPts val="1200"/>
              </a:spcBef>
              <a:spcAft>
                <a:spcPts val="0"/>
              </a:spcAft>
              <a:buClr>
                <a:schemeClr val="dk1"/>
              </a:buClr>
              <a:buSzPct val="39501"/>
              <a:buFont typeface="Arial"/>
              <a:buNone/>
            </a:pPr>
            <a:r>
              <a:rPr b="1" lang="de" sz="2784">
                <a:solidFill>
                  <a:srgbClr val="8BC34A"/>
                </a:solidFill>
              </a:rPr>
              <a:t>Externe Partner einbinden</a:t>
            </a:r>
            <a:endParaRPr b="1" sz="2784">
              <a:solidFill>
                <a:srgbClr val="8BC34A"/>
              </a:solidFill>
            </a:endParaRPr>
          </a:p>
          <a:p>
            <a:pPr indent="-299331" lvl="0" marL="457200" rtl="0" algn="l">
              <a:spcBef>
                <a:spcPts val="1200"/>
              </a:spcBef>
              <a:spcAft>
                <a:spcPts val="0"/>
              </a:spcAft>
              <a:buClr>
                <a:schemeClr val="dk1"/>
              </a:buClr>
              <a:buSzPct val="100000"/>
              <a:buChar char="●"/>
            </a:pPr>
            <a:r>
              <a:rPr lang="de" sz="2784">
                <a:solidFill>
                  <a:schemeClr val="dk1"/>
                </a:solidFill>
              </a:rPr>
              <a:t>Zusammenarbeit mit Sicherheitsbehörden und IT-Dienstleistern</a:t>
            </a:r>
            <a:endParaRPr sz="2784">
              <a:solidFill>
                <a:schemeClr val="dk1"/>
              </a:solidFill>
            </a:endParaRPr>
          </a:p>
          <a:p>
            <a:pPr indent="-299331" lvl="0" marL="457200" rtl="0" algn="l">
              <a:spcBef>
                <a:spcPts val="0"/>
              </a:spcBef>
              <a:spcAft>
                <a:spcPts val="0"/>
              </a:spcAft>
              <a:buClr>
                <a:schemeClr val="dk1"/>
              </a:buClr>
              <a:buSzPct val="100000"/>
              <a:buChar char="●"/>
            </a:pPr>
            <a:r>
              <a:rPr lang="de" sz="2784">
                <a:solidFill>
                  <a:schemeClr val="dk1"/>
                </a:solidFill>
              </a:rPr>
              <a:t>Nutzung externer Expertise bei der Wiederherstellung und Prävention</a:t>
            </a:r>
            <a:endParaRPr sz="2784">
              <a:solidFill>
                <a:schemeClr val="dk1"/>
              </a:solidFill>
            </a:endParaRPr>
          </a:p>
          <a:p>
            <a:pPr indent="0" lvl="0" marL="0" rtl="0" algn="l">
              <a:spcBef>
                <a:spcPts val="1200"/>
              </a:spcBef>
              <a:spcAft>
                <a:spcPts val="0"/>
              </a:spcAft>
              <a:buClr>
                <a:schemeClr val="dk1"/>
              </a:buClr>
              <a:buSzPct val="39501"/>
              <a:buFont typeface="Arial"/>
              <a:buNone/>
            </a:pPr>
            <a:r>
              <a:rPr b="1" lang="de" sz="2784">
                <a:solidFill>
                  <a:srgbClr val="8BC34A"/>
                </a:solidFill>
              </a:rPr>
              <a:t>Resilienz aufbauen</a:t>
            </a:r>
            <a:endParaRPr b="1" sz="2784">
              <a:solidFill>
                <a:srgbClr val="8BC34A"/>
              </a:solidFill>
            </a:endParaRPr>
          </a:p>
          <a:p>
            <a:pPr indent="-299331" lvl="0" marL="457200" rtl="0" algn="l">
              <a:spcBef>
                <a:spcPts val="1200"/>
              </a:spcBef>
              <a:spcAft>
                <a:spcPts val="0"/>
              </a:spcAft>
              <a:buClr>
                <a:schemeClr val="dk1"/>
              </a:buClr>
              <a:buSzPct val="100000"/>
              <a:buChar char="●"/>
            </a:pPr>
            <a:r>
              <a:rPr lang="de" sz="2784"/>
              <a:t>f</a:t>
            </a:r>
            <a:r>
              <a:rPr lang="de" sz="2784">
                <a:solidFill>
                  <a:schemeClr val="dk1"/>
                </a:solidFill>
              </a:rPr>
              <a:t>rühzeitige Investition in sichere Infrastruktur</a:t>
            </a:r>
            <a:endParaRPr sz="2784">
              <a:solidFill>
                <a:schemeClr val="dk1"/>
              </a:solidFill>
            </a:endParaRPr>
          </a:p>
          <a:p>
            <a:pPr indent="-299331" lvl="0" marL="457200" rtl="0" algn="l">
              <a:spcBef>
                <a:spcPts val="0"/>
              </a:spcBef>
              <a:spcAft>
                <a:spcPts val="0"/>
              </a:spcAft>
              <a:buClr>
                <a:schemeClr val="dk1"/>
              </a:buClr>
              <a:buSzPct val="100000"/>
              <a:buChar char="●"/>
            </a:pPr>
            <a:r>
              <a:rPr lang="de" sz="2784">
                <a:solidFill>
                  <a:schemeClr val="dk1"/>
                </a:solidFill>
              </a:rPr>
              <a:t>Systeme auf Angriffe vorbereiten, um Ausfallzeiten zu minimieren</a:t>
            </a:r>
            <a:endParaRPr sz="2784">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16425"/>
            <a:ext cx="31311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Alles weit weg!??</a:t>
            </a:r>
            <a:endParaRPr/>
          </a:p>
        </p:txBody>
      </p:sp>
      <p:cxnSp>
        <p:nvCxnSpPr>
          <p:cNvPr id="106" name="Google Shape;106;p19"/>
          <p:cNvCxnSpPr/>
          <p:nvPr/>
        </p:nvCxnSpPr>
        <p:spPr>
          <a:xfrm>
            <a:off x="106525" y="2704600"/>
            <a:ext cx="8910000" cy="3600"/>
          </a:xfrm>
          <a:prstGeom prst="straightConnector1">
            <a:avLst/>
          </a:prstGeom>
          <a:noFill/>
          <a:ln cap="flat" cmpd="sng" w="38100">
            <a:solidFill>
              <a:schemeClr val="dk2"/>
            </a:solidFill>
            <a:prstDash val="solid"/>
            <a:round/>
            <a:headEnd len="med" w="med" type="none"/>
            <a:tailEnd len="med" w="med" type="triangle"/>
          </a:ln>
          <a:effectLst>
            <a:outerShdw blurRad="114300" rotWithShape="0" algn="bl" dist="9525">
              <a:srgbClr val="000000">
                <a:alpha val="84000"/>
              </a:srgbClr>
            </a:outerShdw>
          </a:effectLst>
        </p:spPr>
      </p:cxnSp>
      <p:sp>
        <p:nvSpPr>
          <p:cNvPr id="107" name="Google Shape;107;p19"/>
          <p:cNvSpPr/>
          <p:nvPr/>
        </p:nvSpPr>
        <p:spPr>
          <a:xfrm flipH="1" rot="-2520040">
            <a:off x="6465545" y="223980"/>
            <a:ext cx="1520312" cy="2222791"/>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20.03.2024 </a:t>
            </a:r>
            <a:endParaRPr>
              <a:solidFill>
                <a:schemeClr val="lt1"/>
              </a:solidFill>
            </a:endParaRPr>
          </a:p>
          <a:p>
            <a:pPr indent="0" lvl="0" marL="0" rtl="0" algn="l">
              <a:spcBef>
                <a:spcPts val="0"/>
              </a:spcBef>
              <a:spcAft>
                <a:spcPts val="0"/>
              </a:spcAft>
              <a:buNone/>
            </a:pPr>
            <a:r>
              <a:rPr b="1" lang="de">
                <a:solidFill>
                  <a:schemeClr val="lt1"/>
                </a:solidFill>
              </a:rPr>
              <a:t>Stadt Rheinberg</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de" sz="1200">
                <a:solidFill>
                  <a:schemeClr val="lt1"/>
                </a:solidFill>
              </a:rPr>
              <a:t>Formulare massenhaft mit Spameinträgen überschwemmt</a:t>
            </a:r>
            <a:endParaRPr sz="1200">
              <a:solidFill>
                <a:schemeClr val="lt1"/>
              </a:solidFill>
            </a:endParaRPr>
          </a:p>
          <a:p>
            <a:pPr indent="0" lvl="0" marL="0" rtl="0" algn="l">
              <a:spcBef>
                <a:spcPts val="0"/>
              </a:spcBef>
              <a:spcAft>
                <a:spcPts val="0"/>
              </a:spcAft>
              <a:buNone/>
            </a:pPr>
            <a:r>
              <a:rPr lang="de" sz="1200">
                <a:solidFill>
                  <a:schemeClr val="lt1"/>
                </a:solidFill>
              </a:rPr>
              <a:t>Internetseite nicht erreichbar</a:t>
            </a:r>
            <a:endParaRPr sz="1200">
              <a:solidFill>
                <a:schemeClr val="lt1"/>
              </a:solidFill>
            </a:endParaRPr>
          </a:p>
          <a:p>
            <a:pPr indent="0" lvl="0" marL="0" rtl="0" algn="l">
              <a:spcBef>
                <a:spcPts val="0"/>
              </a:spcBef>
              <a:spcAft>
                <a:spcPts val="0"/>
              </a:spcAft>
              <a:buNone/>
            </a:pPr>
            <a:r>
              <a:t/>
            </a:r>
            <a:endParaRPr>
              <a:solidFill>
                <a:schemeClr val="lt1"/>
              </a:solidFill>
            </a:endParaRPr>
          </a:p>
        </p:txBody>
      </p:sp>
      <p:sp>
        <p:nvSpPr>
          <p:cNvPr id="108" name="Google Shape;108;p19"/>
          <p:cNvSpPr/>
          <p:nvPr/>
        </p:nvSpPr>
        <p:spPr>
          <a:xfrm flipH="1" rot="-2519469">
            <a:off x="515355" y="3187209"/>
            <a:ext cx="1620589" cy="1332332"/>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05.09.2021 </a:t>
            </a:r>
            <a:endParaRPr>
              <a:solidFill>
                <a:schemeClr val="lt1"/>
              </a:solidFill>
            </a:endParaRPr>
          </a:p>
          <a:p>
            <a:pPr indent="0" lvl="0" marL="0" rtl="0" algn="l">
              <a:spcBef>
                <a:spcPts val="0"/>
              </a:spcBef>
              <a:spcAft>
                <a:spcPts val="0"/>
              </a:spcAft>
              <a:buClr>
                <a:schemeClr val="dk1"/>
              </a:buClr>
              <a:buSzPts val="1100"/>
              <a:buFont typeface="Arial"/>
              <a:buNone/>
            </a:pPr>
            <a:r>
              <a:rPr b="1" lang="de">
                <a:solidFill>
                  <a:schemeClr val="lt1"/>
                </a:solidFill>
              </a:rPr>
              <a:t>Kreis Wesel</a:t>
            </a:r>
            <a:endParaRPr b="1">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de" sz="1200">
                <a:solidFill>
                  <a:schemeClr val="lt1"/>
                </a:solidFill>
              </a:rPr>
              <a:t>Hackerangriff </a:t>
            </a:r>
            <a:endParaRPr sz="1200">
              <a:solidFill>
                <a:schemeClr val="lt1"/>
              </a:solidFill>
            </a:endParaRPr>
          </a:p>
          <a:p>
            <a:pPr indent="0" lvl="0" marL="0" rtl="0" algn="l">
              <a:spcBef>
                <a:spcPts val="0"/>
              </a:spcBef>
              <a:spcAft>
                <a:spcPts val="0"/>
              </a:spcAft>
              <a:buClr>
                <a:schemeClr val="dk1"/>
              </a:buClr>
              <a:buSzPts val="1100"/>
              <a:buFont typeface="Arial"/>
              <a:buNone/>
            </a:pPr>
            <a:r>
              <a:rPr lang="de" sz="1200">
                <a:solidFill>
                  <a:schemeClr val="lt1"/>
                </a:solidFill>
              </a:rPr>
              <a:t>25.000 € Schaden</a:t>
            </a:r>
            <a:endParaRPr sz="1200">
              <a:solidFill>
                <a:schemeClr val="lt1"/>
              </a:solidFill>
            </a:endParaRPr>
          </a:p>
        </p:txBody>
      </p:sp>
      <p:sp>
        <p:nvSpPr>
          <p:cNvPr id="109" name="Google Shape;109;p19"/>
          <p:cNvSpPr/>
          <p:nvPr/>
        </p:nvSpPr>
        <p:spPr>
          <a:xfrm flipH="1" rot="-2519891">
            <a:off x="3762336" y="454191"/>
            <a:ext cx="1515004" cy="1960669"/>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15.11.2023 </a:t>
            </a:r>
            <a:endParaRPr>
              <a:solidFill>
                <a:schemeClr val="lt1"/>
              </a:solidFill>
            </a:endParaRPr>
          </a:p>
          <a:p>
            <a:pPr indent="0" lvl="0" marL="0" rtl="0" algn="l">
              <a:spcBef>
                <a:spcPts val="0"/>
              </a:spcBef>
              <a:spcAft>
                <a:spcPts val="0"/>
              </a:spcAft>
              <a:buNone/>
            </a:pPr>
            <a:r>
              <a:rPr b="1" lang="de">
                <a:solidFill>
                  <a:schemeClr val="lt1"/>
                </a:solidFill>
              </a:rPr>
              <a:t>Stadt Neuss</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de" sz="1200">
                <a:solidFill>
                  <a:schemeClr val="lt1"/>
                </a:solidFill>
              </a:rPr>
              <a:t>Hackerangriff</a:t>
            </a:r>
            <a:endParaRPr sz="1200">
              <a:solidFill>
                <a:schemeClr val="lt1"/>
              </a:solidFill>
            </a:endParaRPr>
          </a:p>
          <a:p>
            <a:pPr indent="0" lvl="0" marL="0" rtl="0" algn="l">
              <a:spcBef>
                <a:spcPts val="0"/>
              </a:spcBef>
              <a:spcAft>
                <a:spcPts val="0"/>
              </a:spcAft>
              <a:buNone/>
            </a:pPr>
            <a:r>
              <a:rPr lang="de" sz="1200">
                <a:solidFill>
                  <a:schemeClr val="lt1"/>
                </a:solidFill>
              </a:rPr>
              <a:t>schnelle Isolation der betroffenen Geräte, kaum Auswirkungen</a:t>
            </a:r>
            <a:endParaRPr sz="1200">
              <a:solidFill>
                <a:schemeClr val="lt1"/>
              </a:solidFill>
            </a:endParaRPr>
          </a:p>
          <a:p>
            <a:pPr indent="0" lvl="0" marL="0" rtl="0" algn="l">
              <a:spcBef>
                <a:spcPts val="0"/>
              </a:spcBef>
              <a:spcAft>
                <a:spcPts val="0"/>
              </a:spcAft>
              <a:buNone/>
            </a:pPr>
            <a:r>
              <a:t/>
            </a:r>
            <a:endParaRPr>
              <a:solidFill>
                <a:schemeClr val="lt1"/>
              </a:solidFill>
            </a:endParaRPr>
          </a:p>
        </p:txBody>
      </p:sp>
      <p:sp>
        <p:nvSpPr>
          <p:cNvPr id="110" name="Google Shape;110;p19"/>
          <p:cNvSpPr/>
          <p:nvPr/>
        </p:nvSpPr>
        <p:spPr>
          <a:xfrm flipH="1" rot="-2519889">
            <a:off x="3406015" y="3074709"/>
            <a:ext cx="1284100" cy="1332332"/>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12.10.2023 </a:t>
            </a:r>
            <a:endParaRPr>
              <a:solidFill>
                <a:schemeClr val="lt1"/>
              </a:solidFill>
            </a:endParaRPr>
          </a:p>
          <a:p>
            <a:pPr indent="0" lvl="0" marL="0" rtl="0" algn="l">
              <a:spcBef>
                <a:spcPts val="0"/>
              </a:spcBef>
              <a:spcAft>
                <a:spcPts val="0"/>
              </a:spcAft>
              <a:buNone/>
            </a:pPr>
            <a:r>
              <a:rPr b="1" lang="de">
                <a:solidFill>
                  <a:schemeClr val="lt1"/>
                </a:solidFill>
              </a:rPr>
              <a:t>Stadt Köln</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de" sz="1200">
                <a:solidFill>
                  <a:schemeClr val="lt1"/>
                </a:solidFill>
              </a:rPr>
              <a:t>DDoS-Angriff</a:t>
            </a:r>
            <a:endParaRPr sz="1200">
              <a:solidFill>
                <a:schemeClr val="lt1"/>
              </a:solidFill>
            </a:endParaRPr>
          </a:p>
          <a:p>
            <a:pPr indent="0" lvl="0" marL="0" rtl="0" algn="l">
              <a:spcBef>
                <a:spcPts val="0"/>
              </a:spcBef>
              <a:spcAft>
                <a:spcPts val="0"/>
              </a:spcAft>
              <a:buNone/>
            </a:pPr>
            <a:r>
              <a:rPr lang="de" sz="1200">
                <a:solidFill>
                  <a:schemeClr val="lt1"/>
                </a:solidFill>
              </a:rPr>
              <a:t>Serverausfälle</a:t>
            </a:r>
            <a:endParaRPr sz="1200">
              <a:solidFill>
                <a:schemeClr val="lt1"/>
              </a:solidFill>
            </a:endParaRPr>
          </a:p>
        </p:txBody>
      </p:sp>
      <p:sp>
        <p:nvSpPr>
          <p:cNvPr id="111" name="Google Shape;111;p19"/>
          <p:cNvSpPr/>
          <p:nvPr/>
        </p:nvSpPr>
        <p:spPr>
          <a:xfrm flipH="1" rot="-2519675">
            <a:off x="1532741" y="1214934"/>
            <a:ext cx="1387767" cy="1136683"/>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02.10.2023 </a:t>
            </a:r>
            <a:endParaRPr>
              <a:solidFill>
                <a:schemeClr val="lt1"/>
              </a:solidFill>
            </a:endParaRPr>
          </a:p>
          <a:p>
            <a:pPr indent="0" lvl="0" marL="0" rtl="0" algn="l">
              <a:spcBef>
                <a:spcPts val="0"/>
              </a:spcBef>
              <a:spcAft>
                <a:spcPts val="0"/>
              </a:spcAft>
              <a:buNone/>
            </a:pPr>
            <a:r>
              <a:rPr b="1" lang="de">
                <a:solidFill>
                  <a:schemeClr val="lt1"/>
                </a:solidFill>
              </a:rPr>
              <a:t>Stadt Essen</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de" sz="1200">
                <a:solidFill>
                  <a:schemeClr val="lt1"/>
                </a:solidFill>
              </a:rPr>
              <a:t>Hackerangriff</a:t>
            </a:r>
            <a:endParaRPr sz="1200">
              <a:solidFill>
                <a:schemeClr val="lt1"/>
              </a:solidFill>
            </a:endParaRPr>
          </a:p>
          <a:p>
            <a:pPr indent="0" lvl="0" marL="0" rtl="0" algn="l">
              <a:spcBef>
                <a:spcPts val="0"/>
              </a:spcBef>
              <a:spcAft>
                <a:spcPts val="0"/>
              </a:spcAft>
              <a:buNone/>
            </a:pPr>
            <a:r>
              <a:t/>
            </a:r>
            <a:endParaRPr>
              <a:solidFill>
                <a:schemeClr val="lt1"/>
              </a:solidFill>
            </a:endParaRPr>
          </a:p>
        </p:txBody>
      </p:sp>
      <p:sp>
        <p:nvSpPr>
          <p:cNvPr id="112" name="Google Shape;112;p19"/>
          <p:cNvSpPr/>
          <p:nvPr/>
        </p:nvSpPr>
        <p:spPr>
          <a:xfrm flipH="1" rot="-2518574">
            <a:off x="6021351" y="3132574"/>
            <a:ext cx="1512061" cy="1472503"/>
          </a:xfrm>
          <a:prstGeom prst="round2DiagRect">
            <a:avLst>
              <a:gd fmla="val 16667" name="adj1"/>
              <a:gd fmla="val 0" name="adj2"/>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lt1"/>
                </a:solidFill>
              </a:rPr>
              <a:t>18.03.2024 </a:t>
            </a:r>
            <a:endParaRPr>
              <a:solidFill>
                <a:schemeClr val="lt1"/>
              </a:solidFill>
            </a:endParaRPr>
          </a:p>
          <a:p>
            <a:pPr indent="0" lvl="0" marL="0" rtl="0" algn="l">
              <a:spcBef>
                <a:spcPts val="0"/>
              </a:spcBef>
              <a:spcAft>
                <a:spcPts val="0"/>
              </a:spcAft>
              <a:buNone/>
            </a:pPr>
            <a:r>
              <a:rPr b="1" lang="de">
                <a:solidFill>
                  <a:schemeClr val="lt1"/>
                </a:solidFill>
              </a:rPr>
              <a:t>Stadt Essen</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de" sz="1200">
                <a:solidFill>
                  <a:schemeClr val="lt1"/>
                </a:solidFill>
              </a:rPr>
              <a:t>Netzwerkstörung</a:t>
            </a:r>
            <a:endParaRPr sz="1200">
              <a:solidFill>
                <a:schemeClr val="lt1"/>
              </a:solidFill>
            </a:endParaRPr>
          </a:p>
          <a:p>
            <a:pPr indent="0" lvl="0" marL="0" rtl="0" algn="l">
              <a:spcBef>
                <a:spcPts val="0"/>
              </a:spcBef>
              <a:spcAft>
                <a:spcPts val="0"/>
              </a:spcAft>
              <a:buNone/>
            </a:pPr>
            <a:r>
              <a:rPr lang="de" sz="1200">
                <a:solidFill>
                  <a:schemeClr val="lt1"/>
                </a:solidFill>
              </a:rPr>
              <a:t>Ursache nicht genannt</a:t>
            </a:r>
            <a:endParaRPr sz="1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IKT-Sicherheitsarchitektur Stadtverwaltung Berlin</a:t>
            </a:r>
            <a:endParaRPr/>
          </a:p>
        </p:txBody>
      </p:sp>
      <p:sp>
        <p:nvSpPr>
          <p:cNvPr id="118" name="Google Shape;118;p20"/>
          <p:cNvSpPr/>
          <p:nvPr/>
        </p:nvSpPr>
        <p:spPr>
          <a:xfrm>
            <a:off x="1533158" y="1887750"/>
            <a:ext cx="2104200" cy="998100"/>
          </a:xfrm>
          <a:prstGeom prst="chevron">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300">
                <a:solidFill>
                  <a:schemeClr val="dk2"/>
                </a:solidFill>
                <a:latin typeface="Roboto"/>
                <a:ea typeface="Roboto"/>
                <a:cs typeface="Roboto"/>
                <a:sym typeface="Roboto"/>
              </a:rPr>
              <a:t>Schulungen</a:t>
            </a:r>
            <a:endParaRPr b="1" sz="1300">
              <a:solidFill>
                <a:schemeClr val="dk2"/>
              </a:solidFill>
              <a:latin typeface="Roboto"/>
              <a:ea typeface="Roboto"/>
              <a:cs typeface="Roboto"/>
              <a:sym typeface="Roboto"/>
            </a:endParaRPr>
          </a:p>
        </p:txBody>
      </p:sp>
      <p:sp>
        <p:nvSpPr>
          <p:cNvPr id="119" name="Google Shape;119;p20"/>
          <p:cNvSpPr/>
          <p:nvPr/>
        </p:nvSpPr>
        <p:spPr>
          <a:xfrm>
            <a:off x="159575" y="1887750"/>
            <a:ext cx="1800600" cy="998100"/>
          </a:xfrm>
          <a:prstGeom prst="homePlat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de" sz="1300">
                <a:solidFill>
                  <a:schemeClr val="dk2"/>
                </a:solidFill>
                <a:latin typeface="Roboto"/>
                <a:ea typeface="Roboto"/>
                <a:cs typeface="Roboto"/>
                <a:sym typeface="Roboto"/>
              </a:rPr>
              <a:t>Sicherheits-</a:t>
            </a:r>
            <a:endParaRPr b="1" sz="13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b="1" lang="de" sz="1300">
                <a:solidFill>
                  <a:schemeClr val="dk2"/>
                </a:solidFill>
                <a:latin typeface="Roboto"/>
                <a:ea typeface="Roboto"/>
                <a:cs typeface="Roboto"/>
                <a:sym typeface="Roboto"/>
              </a:rPr>
              <a:t>richtlinien</a:t>
            </a:r>
            <a:endParaRPr b="1" sz="1300">
              <a:solidFill>
                <a:schemeClr val="dk2"/>
              </a:solidFill>
              <a:latin typeface="Roboto"/>
              <a:ea typeface="Roboto"/>
              <a:cs typeface="Roboto"/>
              <a:sym typeface="Roboto"/>
            </a:endParaRPr>
          </a:p>
        </p:txBody>
      </p:sp>
      <p:sp>
        <p:nvSpPr>
          <p:cNvPr id="120" name="Google Shape;120;p20"/>
          <p:cNvSpPr/>
          <p:nvPr/>
        </p:nvSpPr>
        <p:spPr>
          <a:xfrm>
            <a:off x="6874307" y="1887750"/>
            <a:ext cx="2161800" cy="998100"/>
          </a:xfrm>
          <a:prstGeom prst="chevron">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solidFill>
                  <a:schemeClr val="dk2"/>
                </a:solidFill>
                <a:latin typeface="Roboto"/>
                <a:ea typeface="Roboto"/>
                <a:cs typeface="Roboto"/>
                <a:sym typeface="Roboto"/>
              </a:rPr>
              <a:t>regelmäßige Updates</a:t>
            </a:r>
            <a:endParaRPr b="1" sz="1300">
              <a:solidFill>
                <a:schemeClr val="dk2"/>
              </a:solidFill>
              <a:latin typeface="Roboto"/>
              <a:ea typeface="Roboto"/>
              <a:cs typeface="Roboto"/>
              <a:sym typeface="Roboto"/>
            </a:endParaRPr>
          </a:p>
        </p:txBody>
      </p:sp>
      <p:sp>
        <p:nvSpPr>
          <p:cNvPr id="121" name="Google Shape;121;p20"/>
          <p:cNvSpPr/>
          <p:nvPr/>
        </p:nvSpPr>
        <p:spPr>
          <a:xfrm>
            <a:off x="4799624" y="1887750"/>
            <a:ext cx="2501700" cy="998100"/>
          </a:xfrm>
          <a:prstGeom prst="chevron">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solidFill>
                  <a:schemeClr val="dk2"/>
                </a:solidFill>
                <a:latin typeface="Roboto"/>
                <a:ea typeface="Roboto"/>
                <a:cs typeface="Roboto"/>
                <a:sym typeface="Roboto"/>
              </a:rPr>
              <a:t>Verschlüsselung</a:t>
            </a:r>
            <a:endParaRPr b="1" sz="1300">
              <a:solidFill>
                <a:schemeClr val="dk2"/>
              </a:solidFill>
              <a:latin typeface="Roboto"/>
              <a:ea typeface="Roboto"/>
              <a:cs typeface="Roboto"/>
              <a:sym typeface="Roboto"/>
            </a:endParaRPr>
          </a:p>
        </p:txBody>
      </p:sp>
      <p:sp>
        <p:nvSpPr>
          <p:cNvPr id="122" name="Google Shape;122;p20"/>
          <p:cNvSpPr/>
          <p:nvPr/>
        </p:nvSpPr>
        <p:spPr>
          <a:xfrm>
            <a:off x="3210341" y="1887750"/>
            <a:ext cx="2016300" cy="998100"/>
          </a:xfrm>
          <a:prstGeom prst="chevron">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300">
                <a:solidFill>
                  <a:schemeClr val="dk2"/>
                </a:solidFill>
                <a:latin typeface="Roboto"/>
                <a:ea typeface="Roboto"/>
                <a:cs typeface="Roboto"/>
                <a:sym typeface="Roboto"/>
              </a:rPr>
              <a:t>Zugangs-</a:t>
            </a:r>
            <a:endParaRPr b="1" sz="1300">
              <a:solidFill>
                <a:schemeClr val="dk2"/>
              </a:solidFill>
              <a:latin typeface="Roboto"/>
              <a:ea typeface="Roboto"/>
              <a:cs typeface="Roboto"/>
              <a:sym typeface="Roboto"/>
            </a:endParaRPr>
          </a:p>
          <a:p>
            <a:pPr indent="0" lvl="0" marL="0" rtl="0" algn="ctr">
              <a:spcBef>
                <a:spcPts val="0"/>
              </a:spcBef>
              <a:spcAft>
                <a:spcPts val="0"/>
              </a:spcAft>
              <a:buNone/>
            </a:pPr>
            <a:r>
              <a:rPr b="1" lang="de" sz="1300">
                <a:solidFill>
                  <a:schemeClr val="dk2"/>
                </a:solidFill>
                <a:latin typeface="Roboto"/>
                <a:ea typeface="Roboto"/>
                <a:cs typeface="Roboto"/>
                <a:sym typeface="Roboto"/>
              </a:rPr>
              <a:t>kontrollen</a:t>
            </a:r>
            <a:endParaRPr b="1" sz="1300">
              <a:solidFill>
                <a:schemeClr val="dk2"/>
              </a:solidFill>
              <a:latin typeface="Roboto"/>
              <a:ea typeface="Roboto"/>
              <a:cs typeface="Roboto"/>
              <a:sym typeface="Roboto"/>
            </a:endParaRPr>
          </a:p>
        </p:txBody>
      </p:sp>
      <p:sp>
        <p:nvSpPr>
          <p:cNvPr id="123" name="Google Shape;123;p20"/>
          <p:cNvSpPr txBox="1"/>
          <p:nvPr>
            <p:ph idx="1" type="body"/>
          </p:nvPr>
        </p:nvSpPr>
        <p:spPr>
          <a:xfrm>
            <a:off x="387900" y="3364850"/>
            <a:ext cx="8368200" cy="1236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852"/>
              <a:buFont typeface="Arial"/>
              <a:buNone/>
            </a:pPr>
            <a:r>
              <a:rPr b="1" lang="de" sz="1400" u="sng">
                <a:solidFill>
                  <a:schemeClr val="dk1"/>
                </a:solidFill>
              </a:rPr>
              <a:t>Ziel</a:t>
            </a:r>
            <a:r>
              <a:rPr b="1" lang="de" sz="1400">
                <a:solidFill>
                  <a:schemeClr val="dk1"/>
                </a:solidFill>
              </a:rPr>
              <a:t>:</a:t>
            </a:r>
            <a:r>
              <a:rPr lang="de" sz="1400">
                <a:solidFill>
                  <a:schemeClr val="dk1"/>
                </a:solidFill>
              </a:rPr>
              <a:t> </a:t>
            </a:r>
            <a:endParaRPr sz="1400">
              <a:solidFill>
                <a:schemeClr val="dk1"/>
              </a:solidFill>
            </a:endParaRPr>
          </a:p>
          <a:p>
            <a:pPr indent="0" lvl="0" marL="0" rtl="0" algn="l">
              <a:lnSpc>
                <a:spcPct val="105000"/>
              </a:lnSpc>
              <a:spcBef>
                <a:spcPts val="1200"/>
              </a:spcBef>
              <a:spcAft>
                <a:spcPts val="0"/>
              </a:spcAft>
              <a:buClr>
                <a:schemeClr val="dk1"/>
              </a:buClr>
              <a:buSzPts val="852"/>
              <a:buFont typeface="Arial"/>
              <a:buNone/>
            </a:pPr>
            <a:r>
              <a:rPr lang="de" sz="1400">
                <a:solidFill>
                  <a:schemeClr val="dk1"/>
                </a:solidFill>
              </a:rPr>
              <a:t>Sicherstellen, dass alle öffentlichen Einrichtungen Berlins </a:t>
            </a:r>
            <a:r>
              <a:rPr b="1" lang="de" sz="1400">
                <a:solidFill>
                  <a:schemeClr val="dk1"/>
                </a:solidFill>
              </a:rPr>
              <a:t>sicher arbeiten</a:t>
            </a:r>
            <a:r>
              <a:rPr lang="de" sz="1400">
                <a:solidFill>
                  <a:schemeClr val="dk1"/>
                </a:solidFill>
              </a:rPr>
              <a:t> und gut </a:t>
            </a:r>
            <a:r>
              <a:rPr b="1" lang="de" sz="1400">
                <a:solidFill>
                  <a:schemeClr val="dk1"/>
                </a:solidFill>
              </a:rPr>
              <a:t>zusammenarbeiten</a:t>
            </a:r>
            <a:r>
              <a:rPr lang="de" sz="1400">
                <a:solidFill>
                  <a:schemeClr val="dk1"/>
                </a:solidFill>
              </a:rPr>
              <a:t>, um </a:t>
            </a:r>
            <a:r>
              <a:rPr b="1" lang="de" sz="1400">
                <a:solidFill>
                  <a:schemeClr val="dk1"/>
                </a:solidFill>
              </a:rPr>
              <a:t>Daten und Systeme zu schützen</a:t>
            </a:r>
            <a:r>
              <a:rPr lang="de" sz="1400">
                <a:solidFill>
                  <a:schemeClr val="dk1"/>
                </a:solidFill>
              </a:rPr>
              <a:t>.</a:t>
            </a:r>
            <a:endParaRPr sz="1400">
              <a:solidFill>
                <a:schemeClr val="dk1"/>
              </a:solidFill>
            </a:endParaRPr>
          </a:p>
          <a:p>
            <a:pPr indent="0" lvl="0" marL="0" rtl="0" algn="l">
              <a:lnSpc>
                <a:spcPct val="105000"/>
              </a:lnSpc>
              <a:spcBef>
                <a:spcPts val="1200"/>
              </a:spcBef>
              <a:spcAft>
                <a:spcPts val="0"/>
              </a:spcAft>
              <a:buSzPts val="852"/>
              <a:buNone/>
            </a:pPr>
            <a:r>
              <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de"/>
              <a:t>Modul 2: </a:t>
            </a:r>
            <a:endParaRPr/>
          </a:p>
          <a:p>
            <a:pPr indent="0" lvl="0" marL="0" rtl="0" algn="ctr">
              <a:spcBef>
                <a:spcPts val="0"/>
              </a:spcBef>
              <a:spcAft>
                <a:spcPts val="0"/>
              </a:spcAft>
              <a:buNone/>
            </a:pPr>
            <a:r>
              <a:rPr lang="de"/>
              <a:t>Sichere Passwörter und Authentifizierung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